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3004800" cy="73152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113" autoAdjust="0"/>
  </p:normalViewPr>
  <p:slideViewPr>
    <p:cSldViewPr snapToGrid="0">
      <p:cViewPr>
        <p:scale>
          <a:sx n="75" d="100"/>
          <a:sy n="75" d="100"/>
        </p:scale>
        <p:origin x="1722" y="-10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ru-RU" sz="1800" b="0" strike="noStrike" spc="-1">
                <a:solidFill>
                  <a:srgbClr val="000000"/>
                </a:solidFill>
                <a:latin typeface="Arial"/>
              </a:rPr>
              <a:t>Для перемещения страницы щёлкните мышью</a:t>
            </a:r>
          </a:p>
        </p:txBody>
      </p:sp>
      <p:sp>
        <p:nvSpPr>
          <p:cNvPr id="79" name="PlaceHolder 2"/>
          <p:cNvSpPr>
            <a:spLocks noGrp="1"/>
          </p:cNvSpPr>
          <p:nvPr>
            <p:ph type="body"/>
          </p:nvPr>
        </p:nvSpPr>
        <p:spPr>
          <a:xfrm>
            <a:off x="756000" y="5078520"/>
            <a:ext cx="6047640" cy="4811040"/>
          </a:xfrm>
          <a:prstGeom prst="rect">
            <a:avLst/>
          </a:prstGeom>
        </p:spPr>
        <p:txBody>
          <a:bodyPr lIns="0" tIns="0" rIns="0" bIns="0"/>
          <a:lstStyle/>
          <a:p>
            <a:r>
              <a:rPr lang="ru-RU" sz="2000" b="0" strike="noStrike" spc="-1">
                <a:latin typeface="Arial"/>
              </a:rPr>
              <a:t>Для правки формата примечаний щёлкните мышью</a:t>
            </a:r>
          </a:p>
        </p:txBody>
      </p:sp>
      <p:sp>
        <p:nvSpPr>
          <p:cNvPr id="80" name="PlaceHolder 3"/>
          <p:cNvSpPr>
            <a:spLocks noGrp="1"/>
          </p:cNvSpPr>
          <p:nvPr>
            <p:ph type="hdr"/>
          </p:nvPr>
        </p:nvSpPr>
        <p:spPr>
          <a:xfrm>
            <a:off x="0" y="0"/>
            <a:ext cx="3280680" cy="534240"/>
          </a:xfrm>
          <a:prstGeom prst="rect">
            <a:avLst/>
          </a:prstGeom>
        </p:spPr>
        <p:txBody>
          <a:bodyPr lIns="0" tIns="0" rIns="0" bIns="0"/>
          <a:lstStyle/>
          <a:p>
            <a:r>
              <a:rPr lang="ru-RU" sz="1400" b="0" strike="noStrike" spc="-1">
                <a:latin typeface="Times New Roman"/>
              </a:rPr>
              <a:t> </a:t>
            </a:r>
          </a:p>
        </p:txBody>
      </p:sp>
      <p:sp>
        <p:nvSpPr>
          <p:cNvPr id="81" name="PlaceHolder 4"/>
          <p:cNvSpPr>
            <a:spLocks noGrp="1"/>
          </p:cNvSpPr>
          <p:nvPr>
            <p:ph type="dt"/>
          </p:nvPr>
        </p:nvSpPr>
        <p:spPr>
          <a:xfrm>
            <a:off x="4278960" y="0"/>
            <a:ext cx="3280680" cy="534240"/>
          </a:xfrm>
          <a:prstGeom prst="rect">
            <a:avLst/>
          </a:prstGeom>
        </p:spPr>
        <p:txBody>
          <a:bodyPr lIns="0" tIns="0" rIns="0" bIns="0"/>
          <a:lstStyle/>
          <a:p>
            <a:pPr algn="r"/>
            <a:r>
              <a:rPr lang="ru-RU" sz="1400" b="0" strike="noStrike" spc="-1">
                <a:latin typeface="Times New Roman"/>
              </a:rPr>
              <a:t> </a:t>
            </a:r>
          </a:p>
        </p:txBody>
      </p:sp>
      <p:sp>
        <p:nvSpPr>
          <p:cNvPr id="82" name="PlaceHolder 5"/>
          <p:cNvSpPr>
            <a:spLocks noGrp="1"/>
          </p:cNvSpPr>
          <p:nvPr>
            <p:ph type="ftr"/>
          </p:nvPr>
        </p:nvSpPr>
        <p:spPr>
          <a:xfrm>
            <a:off x="0" y="10157400"/>
            <a:ext cx="3280680" cy="534240"/>
          </a:xfrm>
          <a:prstGeom prst="rect">
            <a:avLst/>
          </a:prstGeom>
        </p:spPr>
        <p:txBody>
          <a:bodyPr lIns="0" tIns="0" rIns="0" bIns="0" anchor="b"/>
          <a:lstStyle/>
          <a:p>
            <a:r>
              <a:rPr lang="ru-RU" sz="1400" b="0" strike="noStrike" spc="-1">
                <a:latin typeface="Times New Roman"/>
              </a:rPr>
              <a:t> </a:t>
            </a:r>
          </a:p>
        </p:txBody>
      </p:sp>
      <p:sp>
        <p:nvSpPr>
          <p:cNvPr id="83" name="PlaceHolder 6"/>
          <p:cNvSpPr>
            <a:spLocks noGrp="1"/>
          </p:cNvSpPr>
          <p:nvPr>
            <p:ph type="sldNum"/>
          </p:nvPr>
        </p:nvSpPr>
        <p:spPr>
          <a:xfrm>
            <a:off x="4278960" y="10157400"/>
            <a:ext cx="3280680" cy="534240"/>
          </a:xfrm>
          <a:prstGeom prst="rect">
            <a:avLst/>
          </a:prstGeom>
        </p:spPr>
        <p:txBody>
          <a:bodyPr lIns="0" tIns="0" rIns="0" bIns="0" anchor="b"/>
          <a:lstStyle/>
          <a:p>
            <a:pPr algn="r"/>
            <a:fld id="{C6500858-49F4-4780-83EC-275BCFA13A2C}"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352615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114300" y="746125"/>
            <a:ext cx="6629400" cy="3730625"/>
          </a:xfrm>
          <a:prstGeom prst="rect">
            <a:avLst/>
          </a:prstGeom>
        </p:spPr>
      </p:sp>
      <p:sp>
        <p:nvSpPr>
          <p:cNvPr id="242"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Let’s talk about your heart. The heart is the only organ that begins to work even before you are born. It begins beating four weeks after conception and does not stop until death. We use the word “heart” in so many expressions: “a heart of gold”, “thank someone from the bottom of your heart”, “have a heavy heart”. When you’re in love, your heartbeat quickens, and when you’re scared, it makes your blood run cold. However, it works both ways: the heart depends on us, and we depend on it. The way that we care about our heart’s health affects the quality and length of our life.</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340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114300" y="746125"/>
            <a:ext cx="6629400" cy="3730625"/>
          </a:xfrm>
          <a:prstGeom prst="rect">
            <a:avLst/>
          </a:prstGeom>
        </p:spPr>
      </p:sp>
      <p:sp>
        <p:nvSpPr>
          <p:cNvPr id="260" name="PlaceHolder 2"/>
          <p:cNvSpPr>
            <a:spLocks noGrp="1"/>
          </p:cNvSpPr>
          <p:nvPr>
            <p:ph type="body"/>
          </p:nvPr>
        </p:nvSpPr>
        <p:spPr>
          <a:xfrm>
            <a:off x="914400" y="4725000"/>
            <a:ext cx="5028840" cy="4475880"/>
          </a:xfrm>
          <a:prstGeom prst="rect">
            <a:avLst/>
          </a:prstGeom>
        </p:spPr>
        <p:txBody>
          <a:bodyPr lIns="90000" tIns="45000" rIns="90000" bIns="45000"/>
          <a:lstStyle/>
          <a:p>
            <a:r>
              <a:rPr lang="en-US" sz="1200" kern="1200" dirty="0" smtClean="0">
                <a:solidFill>
                  <a:schemeClr val="tx1"/>
                </a:solidFill>
                <a:effectLst/>
                <a:latin typeface="+mn-lt"/>
                <a:ea typeface="+mn-ea"/>
                <a:cs typeface="+mn-cs"/>
              </a:rPr>
              <a:t>PentoKan is a product that was created specifically to prevent the lack of potassium in the cell - the “building block” of the body, which will guarantee healthy and proper functioning of the cell. </a:t>
            </a:r>
            <a:r>
              <a:rPr lang="en-CA" sz="1200" kern="1200" dirty="0" smtClean="0">
                <a:solidFill>
                  <a:schemeClr val="tx1"/>
                </a:solidFill>
                <a:effectLst/>
                <a:latin typeface="+mn-lt"/>
                <a:ea typeface="+mn-ea"/>
                <a:cs typeface="+mn-cs"/>
              </a:rPr>
              <a:t>PentoKan</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creates the optimal environment for replenishing the cell’s energy resources, ensures the proper functioning of the Sodium-Potassium pump and maintains the viability of the cell, even in times of oxidative stress. </a:t>
            </a:r>
            <a:r>
              <a:rPr lang="en-US" sz="1200" kern="1200" dirty="0" smtClean="0">
                <a:solidFill>
                  <a:schemeClr val="tx1"/>
                </a:solidFill>
                <a:effectLst/>
                <a:latin typeface="+mn-lt"/>
                <a:ea typeface="+mn-ea"/>
                <a:cs typeface="+mn-cs"/>
              </a:rPr>
              <a:t>Potassium helps to increase muscle stamina (the heart is a muscle).</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2859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114300" y="746125"/>
            <a:ext cx="6629400" cy="3730625"/>
          </a:xfrm>
          <a:prstGeom prst="rect">
            <a:avLst/>
          </a:prstGeom>
        </p:spPr>
      </p:sp>
      <p:sp>
        <p:nvSpPr>
          <p:cNvPr id="262" name="PlaceHolder 2"/>
          <p:cNvSpPr>
            <a:spLocks noGrp="1"/>
          </p:cNvSpPr>
          <p:nvPr>
            <p:ph type="body"/>
          </p:nvPr>
        </p:nvSpPr>
        <p:spPr>
          <a:xfrm>
            <a:off x="914400" y="4725000"/>
            <a:ext cx="5028840" cy="4475880"/>
          </a:xfrm>
          <a:prstGeom prst="rect">
            <a:avLst/>
          </a:prstGeom>
        </p:spPr>
        <p:txBody>
          <a:bodyPr lIns="90000" tIns="45000" rIns="90000" bIns="45000"/>
          <a:lstStyle/>
          <a:p>
            <a:r>
              <a:rPr lang="en-US" sz="1200" kern="1200" dirty="0" smtClean="0">
                <a:solidFill>
                  <a:schemeClr val="tx1"/>
                </a:solidFill>
                <a:effectLst/>
                <a:latin typeface="+mn-lt"/>
                <a:ea typeface="+mn-ea"/>
                <a:cs typeface="+mn-cs"/>
              </a:rPr>
              <a:t>Coenzyme Q10 is part of the mitochondria cells that generate about 95% of all the energy in the human body. With age, the body gradually loses its ability to synthesize this coenzyme. This coenzyme normalizes the function of these organs, improves physical endurance and slows down aging.</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0685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114300" y="746125"/>
            <a:ext cx="6629400" cy="3730625"/>
          </a:xfrm>
          <a:prstGeom prst="rect">
            <a:avLst/>
          </a:prstGeom>
        </p:spPr>
      </p:sp>
      <p:sp>
        <p:nvSpPr>
          <p:cNvPr id="264" name="PlaceHolder 2"/>
          <p:cNvSpPr>
            <a:spLocks noGrp="1"/>
          </p:cNvSpPr>
          <p:nvPr>
            <p:ph type="body"/>
          </p:nvPr>
        </p:nvSpPr>
        <p:spPr>
          <a:xfrm>
            <a:off x="914400" y="4725000"/>
            <a:ext cx="5028840" cy="4475880"/>
          </a:xfrm>
          <a:prstGeom prst="rect">
            <a:avLst/>
          </a:prstGeom>
        </p:spPr>
        <p:txBody>
          <a:bodyPr lIns="90000" tIns="45000" rIns="90000" bIns="45000"/>
          <a:lstStyle/>
          <a:p>
            <a:r>
              <a:rPr lang="en-US" sz="1200" b="0" i="0" kern="1200" dirty="0" smtClean="0">
                <a:solidFill>
                  <a:schemeClr val="tx1"/>
                </a:solidFill>
                <a:effectLst/>
                <a:latin typeface="+mn-lt"/>
                <a:ea typeface="+mn-ea"/>
                <a:cs typeface="+mn-cs"/>
              </a:rPr>
              <a:t>Taurine is a highly bioactive amino acid that is necessary for overall health. It </a:t>
            </a:r>
            <a:r>
              <a:rPr lang="en-US" sz="1200" b="0" i="0" kern="1200" dirty="0" smtClean="0">
                <a:solidFill>
                  <a:schemeClr val="tx1"/>
                </a:solidFill>
                <a:effectLst/>
                <a:latin typeface="+mn-lt"/>
                <a:ea typeface="+mn-ea"/>
                <a:cs typeface="+mn-cs"/>
              </a:rPr>
              <a:t>is found </a:t>
            </a:r>
            <a:r>
              <a:rPr lang="en-US" sz="1200" b="0" i="0" kern="1200" dirty="0" smtClean="0">
                <a:solidFill>
                  <a:schemeClr val="tx1"/>
                </a:solidFill>
                <a:effectLst/>
                <a:latin typeface="+mn-lt"/>
                <a:ea typeface="+mn-ea"/>
                <a:cs typeface="+mn-cs"/>
              </a:rPr>
              <a:t>in almost every vital organ of the body, regardless of a person’s age.</a:t>
            </a:r>
          </a:p>
          <a:p>
            <a:r>
              <a:rPr lang="en-US" sz="1200" b="0" i="0" kern="1200" dirty="0" smtClean="0">
                <a:solidFill>
                  <a:schemeClr val="tx1"/>
                </a:solidFill>
                <a:effectLst/>
                <a:latin typeface="+mn-lt"/>
                <a:ea typeface="+mn-ea"/>
                <a:cs typeface="+mn-cs"/>
              </a:rPr>
              <a:t>Sources of </a:t>
            </a:r>
            <a:r>
              <a:rPr lang="en-US" sz="1200" b="0" i="0" kern="1200" dirty="0" err="1" smtClean="0">
                <a:solidFill>
                  <a:schemeClr val="tx1"/>
                </a:solidFill>
                <a:effectLst/>
                <a:latin typeface="+mn-lt"/>
                <a:ea typeface="+mn-ea"/>
                <a:cs typeface="+mn-cs"/>
              </a:rPr>
              <a:t>taurine</a:t>
            </a:r>
            <a:r>
              <a:rPr lang="en-US" sz="1200" b="0" i="0" kern="1200" dirty="0" smtClean="0">
                <a:solidFill>
                  <a:schemeClr val="tx1"/>
                </a:solidFill>
                <a:effectLst/>
                <a:latin typeface="+mn-lt"/>
                <a:ea typeface="+mn-ea"/>
                <a:cs typeface="+mn-cs"/>
              </a:rPr>
              <a:t> are entirely of animal origin (meat, eggs, milk, fish, and seafood). In the human body, </a:t>
            </a:r>
            <a:r>
              <a:rPr lang="en-US" sz="1200" b="0" i="0" kern="1200" dirty="0" err="1" smtClean="0">
                <a:solidFill>
                  <a:schemeClr val="tx1"/>
                </a:solidFill>
                <a:effectLst/>
                <a:latin typeface="+mn-lt"/>
                <a:ea typeface="+mn-ea"/>
                <a:cs typeface="+mn-cs"/>
              </a:rPr>
              <a:t>taurine</a:t>
            </a:r>
            <a:r>
              <a:rPr lang="en-US" sz="1200" b="0" i="0" kern="1200" dirty="0" smtClean="0">
                <a:solidFill>
                  <a:schemeClr val="tx1"/>
                </a:solidFill>
                <a:effectLst/>
                <a:latin typeface="+mn-lt"/>
                <a:ea typeface="+mn-ea"/>
                <a:cs typeface="+mn-cs"/>
              </a:rPr>
              <a:t> is a derivative of another amino acid called cysteine, and its synthesis significantly decreases with age. That is why vegetarians and people over 40 should take measures to maintain their </a:t>
            </a:r>
            <a:r>
              <a:rPr lang="en-US" sz="1200" b="0" i="0" kern="1200" dirty="0" err="1" smtClean="0">
                <a:solidFill>
                  <a:schemeClr val="tx1"/>
                </a:solidFill>
                <a:effectLst/>
                <a:latin typeface="+mn-lt"/>
                <a:ea typeface="+mn-ea"/>
                <a:cs typeface="+mn-cs"/>
              </a:rPr>
              <a:t>taurine</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levels.</a:t>
            </a:r>
            <a:endParaRPr lang="en-US" sz="1200" b="0" i="0" kern="1200" dirty="0" smtClean="0">
              <a:solidFill>
                <a:schemeClr val="tx1"/>
              </a:solidFill>
              <a:effectLst/>
              <a:latin typeface="+mn-lt"/>
              <a:ea typeface="+mn-ea"/>
              <a:cs typeface="+mn-cs"/>
            </a:endParaRPr>
          </a:p>
          <a:p>
            <a:pPr marL="216000" indent="-215640">
              <a:lnSpc>
                <a:spcPct val="100000"/>
              </a:lnSpc>
            </a:pPr>
            <a:endParaRPr lang="ru-RU" sz="2000" b="0" strike="noStrike" spc="-1" dirty="0">
              <a:latin typeface="Arial"/>
            </a:endParaRPr>
          </a:p>
        </p:txBody>
      </p:sp>
    </p:spTree>
    <p:extLst>
      <p:ext uri="{BB962C8B-B14F-4D97-AF65-F5344CB8AC3E}">
        <p14:creationId xmlns:p14="http://schemas.microsoft.com/office/powerpoint/2010/main" val="119263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114300" y="746125"/>
            <a:ext cx="6629400" cy="3730625"/>
          </a:xfrm>
          <a:prstGeom prst="rect">
            <a:avLst/>
          </a:prstGeom>
        </p:spPr>
      </p:sp>
      <p:sp>
        <p:nvSpPr>
          <p:cNvPr id="266" name="PlaceHolder 2"/>
          <p:cNvSpPr>
            <a:spLocks noGrp="1"/>
          </p:cNvSpPr>
          <p:nvPr>
            <p:ph type="body"/>
          </p:nvPr>
        </p:nvSpPr>
        <p:spPr>
          <a:xfrm>
            <a:off x="914400" y="4725000"/>
            <a:ext cx="5028840" cy="4475880"/>
          </a:xfrm>
          <a:prstGeom prst="rect">
            <a:avLst/>
          </a:prstGeom>
        </p:spPr>
        <p:txBody>
          <a:bodyPr lIns="90000" tIns="45000" rIns="90000" bIns="45000"/>
          <a:lstStyle/>
          <a:p>
            <a:r>
              <a:rPr lang="en-US" sz="1200" kern="1200" dirty="0" smtClean="0">
                <a:solidFill>
                  <a:schemeClr val="tx1"/>
                </a:solidFill>
                <a:effectLst/>
                <a:latin typeface="+mn-lt"/>
                <a:ea typeface="+mn-ea"/>
                <a:cs typeface="+mn-cs"/>
              </a:rPr>
              <a:t>Magnesium may be one of the most vital nutrients the body needs that supports cardiovascular health. Magnesium deficits have been linked with a long list of cardiovascular issues: high blood pressure, heart rhythm problems and others.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Coral Magnesium contains magnesium </a:t>
            </a:r>
            <a:r>
              <a:rPr lang="en-US" sz="1200" kern="1200" dirty="0" err="1" smtClean="0">
                <a:solidFill>
                  <a:schemeClr val="tx1"/>
                </a:solidFill>
                <a:effectLst/>
                <a:latin typeface="+mn-lt"/>
                <a:ea typeface="+mn-ea"/>
                <a:cs typeface="+mn-cs"/>
              </a:rPr>
              <a:t>glycinate</a:t>
            </a:r>
            <a:r>
              <a:rPr lang="en-US" sz="1200" kern="1200" dirty="0" smtClean="0">
                <a:solidFill>
                  <a:schemeClr val="tx1"/>
                </a:solidFill>
                <a:effectLst/>
                <a:latin typeface="+mn-lt"/>
                <a:ea typeface="+mn-ea"/>
                <a:cs typeface="+mn-cs"/>
              </a:rPr>
              <a:t> and magnesium </a:t>
            </a:r>
            <a:r>
              <a:rPr lang="en-US" sz="1200" kern="1200" dirty="0" err="1" smtClean="0">
                <a:solidFill>
                  <a:schemeClr val="tx1"/>
                </a:solidFill>
                <a:effectLst/>
                <a:latin typeface="+mn-lt"/>
                <a:ea typeface="+mn-ea"/>
                <a:cs typeface="+mn-cs"/>
              </a:rPr>
              <a:t>taurate</a:t>
            </a:r>
            <a:r>
              <a:rPr lang="en-US" sz="1200" kern="1200" dirty="0" smtClean="0">
                <a:solidFill>
                  <a:schemeClr val="tx1"/>
                </a:solidFill>
                <a:effectLst/>
                <a:latin typeface="+mn-lt"/>
                <a:ea typeface="+mn-ea"/>
                <a:cs typeface="+mn-cs"/>
              </a:rPr>
              <a:t>. This dietary supplement actively supports cardiovascular health and neuromuscular tissue function.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product contributes to the synthesis of enzymes, it normalizes metabolism, and actively regulates the calcium and sodium balance on a cellular level.</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2550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114300" y="746125"/>
            <a:ext cx="6629400" cy="3730625"/>
          </a:xfrm>
          <a:prstGeom prst="rect">
            <a:avLst/>
          </a:prstGeom>
        </p:spPr>
      </p:sp>
      <p:sp>
        <p:nvSpPr>
          <p:cNvPr id="268" name="PlaceHolder 2"/>
          <p:cNvSpPr>
            <a:spLocks noGrp="1"/>
          </p:cNvSpPr>
          <p:nvPr>
            <p:ph type="body"/>
          </p:nvPr>
        </p:nvSpPr>
        <p:spPr>
          <a:xfrm>
            <a:off x="914400" y="4725000"/>
            <a:ext cx="5028840" cy="4475880"/>
          </a:xfrm>
          <a:prstGeom prst="rect">
            <a:avLst/>
          </a:prstGeom>
        </p:spPr>
        <p:txBody>
          <a:bodyPr lIns="90000" tIns="45000" rIns="90000" bIns="45000"/>
          <a:lstStyle/>
          <a:p>
            <a:pPr>
              <a:lnSpc>
                <a:spcPct val="100000"/>
              </a:lnSpc>
            </a:pPr>
            <a:r>
              <a:rPr lang="en-CA" sz="1200" kern="1200" dirty="0" smtClean="0">
                <a:solidFill>
                  <a:schemeClr val="tx1"/>
                </a:solidFill>
                <a:effectLst/>
                <a:latin typeface="+mn-lt"/>
                <a:ea typeface="+mn-ea"/>
                <a:cs typeface="+mn-cs"/>
              </a:rPr>
              <a:t>With the help of </a:t>
            </a:r>
            <a:r>
              <a:rPr lang="en-CA" sz="1200" kern="1200" dirty="0" err="1" smtClean="0">
                <a:solidFill>
                  <a:schemeClr val="tx1"/>
                </a:solidFill>
                <a:effectLst/>
                <a:latin typeface="+mn-lt"/>
                <a:ea typeface="+mn-ea"/>
                <a:cs typeface="+mn-cs"/>
              </a:rPr>
              <a:t>CardioPack</a:t>
            </a:r>
            <a:r>
              <a:rPr lang="en-CA" sz="1200" kern="1200" dirty="0" smtClean="0">
                <a:solidFill>
                  <a:schemeClr val="tx1"/>
                </a:solidFill>
                <a:effectLst/>
                <a:latin typeface="+mn-lt"/>
                <a:ea typeface="+mn-ea"/>
                <a:cs typeface="+mn-cs"/>
              </a:rPr>
              <a:t>, keep your heart </a:t>
            </a:r>
            <a:r>
              <a:rPr lang="en-CA" sz="1200" kern="1200" dirty="0" smtClean="0">
                <a:solidFill>
                  <a:schemeClr val="tx1"/>
                </a:solidFill>
                <a:effectLst/>
                <a:latin typeface="+mn-lt"/>
                <a:ea typeface="+mn-ea"/>
                <a:cs typeface="+mn-cs"/>
              </a:rPr>
              <a:t>health </a:t>
            </a:r>
            <a:r>
              <a:rPr lang="en-CA" sz="1200" kern="1200" dirty="0" smtClean="0">
                <a:solidFill>
                  <a:schemeClr val="tx1"/>
                </a:solidFill>
                <a:effectLst/>
                <a:latin typeface="+mn-lt"/>
                <a:ea typeface="+mn-ea"/>
                <a:cs typeface="+mn-cs"/>
              </a:rPr>
              <a:t>in check!</a:t>
            </a:r>
            <a:endParaRPr lang="ru-RU" sz="2000" b="0" strike="noStrike" spc="-1" dirty="0">
              <a:latin typeface="Arial"/>
            </a:endParaRPr>
          </a:p>
        </p:txBody>
      </p:sp>
    </p:spTree>
    <p:extLst>
      <p:ext uri="{BB962C8B-B14F-4D97-AF65-F5344CB8AC3E}">
        <p14:creationId xmlns:p14="http://schemas.microsoft.com/office/powerpoint/2010/main" val="3536457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114300" y="746125"/>
            <a:ext cx="6629400" cy="3730625"/>
          </a:xfrm>
          <a:prstGeom prst="rect">
            <a:avLst/>
          </a:prstGeom>
        </p:spPr>
      </p:sp>
      <p:sp>
        <p:nvSpPr>
          <p:cNvPr id="270"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The heart is an organ that performs many tasks, and a comprehensive multi-faceted approach is necessary to keep it healthy. Coral Club’s experts have selected a set of products that combines all the necessary components, considering their individual effects, their compatibility and synergistic effect. Enclosed, you will find clear directions for the entire </a:t>
            </a:r>
            <a:r>
              <a:rPr lang="en-US" sz="1200" kern="1200" dirty="0" smtClean="0">
                <a:solidFill>
                  <a:schemeClr val="tx1"/>
                </a:solidFill>
                <a:effectLst/>
                <a:latin typeface="+mn-lt"/>
                <a:ea typeface="+mn-ea"/>
                <a:cs typeface="+mn-cs"/>
              </a:rPr>
              <a:t>administration </a:t>
            </a:r>
            <a:r>
              <a:rPr lang="en-CA" sz="1200" kern="1200" dirty="0" smtClean="0">
                <a:solidFill>
                  <a:schemeClr val="tx1"/>
                </a:solidFill>
                <a:effectLst/>
                <a:latin typeface="+mn-lt"/>
                <a:ea typeface="+mn-ea"/>
                <a:cs typeface="+mn-cs"/>
              </a:rPr>
              <a:t>period of 60 days.</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The pack is offered at a reduced price, compared to purchasing the products separately.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9762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114300" y="746125"/>
            <a:ext cx="6629400" cy="3730625"/>
          </a:xfrm>
          <a:prstGeom prst="rect">
            <a:avLst/>
          </a:prstGeom>
        </p:spPr>
      </p:sp>
      <p:sp>
        <p:nvSpPr>
          <p:cNvPr id="272" name="PlaceHolder 2"/>
          <p:cNvSpPr>
            <a:spLocks noGrp="1"/>
          </p:cNvSpPr>
          <p:nvPr>
            <p:ph type="body"/>
          </p:nvPr>
        </p:nvSpPr>
        <p:spPr>
          <a:xfrm>
            <a:off x="914400" y="4725000"/>
            <a:ext cx="5028840" cy="4475880"/>
          </a:xfrm>
          <a:prstGeom prst="rect">
            <a:avLst/>
          </a:prstGeom>
        </p:spPr>
        <p:txBody>
          <a:bodyPr lIns="90000" tIns="45000" rIns="90000" bIns="45000"/>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308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C6500858-49F4-4780-83EC-275BCFA13A2C}" type="slidenum">
              <a:rPr lang="ru-RU" sz="1400" b="0" strike="noStrike" spc="-1" smtClean="0">
                <a:latin typeface="Times New Roman"/>
              </a:rPr>
              <a:t>18</a:t>
            </a:fld>
            <a:endParaRPr lang="ru-RU" sz="1400" b="0" strike="noStrike" spc="-1">
              <a:latin typeface="Times New Roman"/>
            </a:endParaRPr>
          </a:p>
        </p:txBody>
      </p:sp>
    </p:spTree>
    <p:extLst>
      <p:ext uri="{BB962C8B-B14F-4D97-AF65-F5344CB8AC3E}">
        <p14:creationId xmlns:p14="http://schemas.microsoft.com/office/powerpoint/2010/main" val="342488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14300" y="746125"/>
            <a:ext cx="6629400" cy="3730625"/>
          </a:xfrm>
          <a:prstGeom prst="rect">
            <a:avLst/>
          </a:prstGeom>
        </p:spPr>
      </p:sp>
      <p:sp>
        <p:nvSpPr>
          <p:cNvPr id="244"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The heart of an adult beats approximately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72 times per minute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100,000  times per day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36.5 million times per year</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3.3 </a:t>
            </a:r>
            <a:r>
              <a:rPr lang="en-CA" sz="1200" kern="1200" dirty="0" smtClean="0">
                <a:solidFill>
                  <a:schemeClr val="tx1"/>
                </a:solidFill>
                <a:effectLst/>
                <a:latin typeface="+mn-lt"/>
                <a:ea typeface="+mn-ea"/>
                <a:cs typeface="+mn-cs"/>
              </a:rPr>
              <a:t>billion times over a lifetime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heart provides blood to all 75 trillion body cells. </a:t>
            </a:r>
            <a:r>
              <a:rPr lang="en-CA" sz="1200" kern="1200" dirty="0" smtClean="0">
                <a:solidFill>
                  <a:schemeClr val="tx1"/>
                </a:solidFill>
                <a:effectLst/>
                <a:latin typeface="+mn-lt"/>
                <a:ea typeface="+mn-ea"/>
                <a:cs typeface="+mn-cs"/>
              </a:rPr>
              <a:t>Throughout </a:t>
            </a:r>
            <a:r>
              <a:rPr lang="en-CA" sz="1200" kern="1200" dirty="0" smtClean="0">
                <a:solidFill>
                  <a:schemeClr val="tx1"/>
                </a:solidFill>
                <a:effectLst/>
                <a:latin typeface="+mn-lt"/>
                <a:ea typeface="+mn-ea"/>
                <a:cs typeface="+mn-cs"/>
              </a:rPr>
              <a:t>an </a:t>
            </a:r>
            <a:r>
              <a:rPr lang="en-CA" sz="1200" kern="1200" dirty="0" smtClean="0">
                <a:solidFill>
                  <a:schemeClr val="tx1"/>
                </a:solidFill>
                <a:effectLst/>
                <a:latin typeface="+mn-lt"/>
                <a:ea typeface="+mn-ea"/>
                <a:cs typeface="+mn-cs"/>
              </a:rPr>
              <a:t>average lifespan</a:t>
            </a:r>
            <a:r>
              <a:rPr lang="en-CA" sz="1200" kern="1200" dirty="0" smtClean="0">
                <a:solidFill>
                  <a:schemeClr val="tx1"/>
                </a:solidFill>
                <a:effectLst/>
                <a:latin typeface="+mn-lt"/>
                <a:ea typeface="+mn-ea"/>
                <a:cs typeface="+mn-cs"/>
              </a:rPr>
              <a:t>, the heart pumps approximately 5.7 million litres of blood. </a:t>
            </a:r>
            <a:endParaRPr lang="ru-RU" sz="2000" b="0" strike="noStrike" spc="-1" dirty="0">
              <a:latin typeface="Arial"/>
            </a:endParaRPr>
          </a:p>
        </p:txBody>
      </p:sp>
    </p:spTree>
    <p:extLst>
      <p:ext uri="{BB962C8B-B14F-4D97-AF65-F5344CB8AC3E}">
        <p14:creationId xmlns:p14="http://schemas.microsoft.com/office/powerpoint/2010/main" val="360340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114300" y="746125"/>
            <a:ext cx="6629400" cy="3730625"/>
          </a:xfrm>
          <a:prstGeom prst="rect">
            <a:avLst/>
          </a:prstGeom>
        </p:spPr>
      </p:sp>
      <p:sp>
        <p:nvSpPr>
          <p:cNvPr id="246"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The World Health Organization (WHO) identifies three main risk factors for acute cardiovascular disease: hypertension, high blood cholesterol, and smoking.</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an example, excessive and constant smoking doubles the likelihood of developing cardiovascular disease.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Risk factors also include: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Alcohol abuse.</a:t>
            </a:r>
            <a:r>
              <a:rPr lang="en-CA" sz="1200" kern="1200" dirty="0" smtClean="0">
                <a:solidFill>
                  <a:schemeClr val="tx1"/>
                </a:solidFill>
                <a:effectLst/>
                <a:latin typeface="+mn-lt"/>
                <a:ea typeface="+mn-ea"/>
                <a:cs typeface="+mn-cs"/>
              </a:rPr>
              <a:t> It increases blood pressure and blood viscosity. Alcohol removes magnesium from your body, which is crucial for the heart muscle’s activity.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Gender.</a:t>
            </a:r>
            <a:r>
              <a:rPr lang="en-CA" sz="1200" kern="1200" dirty="0" smtClean="0">
                <a:solidFill>
                  <a:schemeClr val="tx1"/>
                </a:solidFill>
                <a:effectLst/>
                <a:latin typeface="+mn-lt"/>
                <a:ea typeface="+mn-ea"/>
                <a:cs typeface="+mn-cs"/>
              </a:rPr>
              <a:t> It is proven that men suffer from myocardial infarction more often than women. The risk of developing cardiovascular disease in women increases during menopause due to decreasing estrogen levels – estrogen has a protective effect on the cardiovascular system.</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Excessive consumption of trans fats.</a:t>
            </a:r>
            <a:r>
              <a:rPr lang="en-CA" sz="1200" kern="1200" dirty="0" smtClean="0">
                <a:solidFill>
                  <a:schemeClr val="tx1"/>
                </a:solidFill>
                <a:effectLst/>
                <a:latin typeface="+mn-lt"/>
                <a:ea typeface="+mn-ea"/>
                <a:cs typeface="+mn-cs"/>
              </a:rPr>
              <a:t> These trans fats are saturated fats, contained in large quantities in animal products, red meat, margarine, confectionery, and fried foods. The more trans fats there are in your diet, the higher is the level of bad cholesterol in your body.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Salt.</a:t>
            </a:r>
            <a:r>
              <a:rPr lang="en-CA" sz="1200" kern="1200" dirty="0" smtClean="0">
                <a:solidFill>
                  <a:schemeClr val="tx1"/>
                </a:solidFill>
                <a:effectLst/>
                <a:latin typeface="+mn-lt"/>
                <a:ea typeface="+mn-ea"/>
                <a:cs typeface="+mn-cs"/>
              </a:rPr>
              <a:t> Sodium is the main component of salt. The balance of potassium and sodium in the body maintains the water level inside cells. This balance is also responsible for the absorption and excretion of nutrients, as well as for the excretion of decay products. Adding salt to food </a:t>
            </a:r>
            <a:r>
              <a:rPr lang="en-CA" sz="1200" kern="1200" dirty="0" smtClean="0">
                <a:solidFill>
                  <a:schemeClr val="tx1"/>
                </a:solidFill>
                <a:effectLst/>
                <a:latin typeface="+mn-lt"/>
                <a:ea typeface="+mn-ea"/>
                <a:cs typeface="+mn-cs"/>
              </a:rPr>
              <a:t>upsets this </a:t>
            </a:r>
            <a:r>
              <a:rPr lang="en-CA" sz="1200" kern="1200" dirty="0" smtClean="0">
                <a:solidFill>
                  <a:schemeClr val="tx1"/>
                </a:solidFill>
                <a:effectLst/>
                <a:latin typeface="+mn-lt"/>
                <a:ea typeface="+mn-ea"/>
                <a:cs typeface="+mn-cs"/>
              </a:rPr>
              <a:t>balance and causes </a:t>
            </a:r>
            <a:r>
              <a:rPr lang="en-CA" sz="1200" kern="1200" dirty="0" smtClean="0">
                <a:solidFill>
                  <a:schemeClr val="tx1"/>
                </a:solidFill>
                <a:effectLst/>
                <a:latin typeface="+mn-lt"/>
                <a:ea typeface="+mn-ea"/>
                <a:cs typeface="+mn-cs"/>
              </a:rPr>
              <a:t>blood </a:t>
            </a:r>
            <a:r>
              <a:rPr lang="en-CA" sz="1200" kern="1200" dirty="0" smtClean="0">
                <a:solidFill>
                  <a:schemeClr val="tx1"/>
                </a:solidFill>
                <a:effectLst/>
                <a:latin typeface="+mn-lt"/>
                <a:ea typeface="+mn-ea"/>
                <a:cs typeface="+mn-cs"/>
              </a:rPr>
              <a:t>pressure to increase.</a:t>
            </a:r>
            <a:r>
              <a:rPr dirty="0"/>
              <a:t/>
            </a:r>
            <a:br>
              <a:rPr dirty="0"/>
            </a:br>
            <a:r>
              <a:rPr dirty="0"/>
              <a:t/>
            </a:r>
            <a:br>
              <a:rPr dirty="0"/>
            </a:br>
            <a:r>
              <a:rPr dirty="0"/>
              <a:t/>
            </a:r>
            <a:br>
              <a:rPr dirty="0"/>
            </a:br>
            <a:endParaRPr lang="ru-RU" sz="1200" b="0" strike="noStrike" spc="-1" dirty="0">
              <a:latin typeface="Arial"/>
            </a:endParaRPr>
          </a:p>
        </p:txBody>
      </p:sp>
    </p:spTree>
    <p:extLst>
      <p:ext uri="{BB962C8B-B14F-4D97-AF65-F5344CB8AC3E}">
        <p14:creationId xmlns:p14="http://schemas.microsoft.com/office/powerpoint/2010/main" val="380902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114300" y="746125"/>
            <a:ext cx="6629400" cy="3730625"/>
          </a:xfrm>
          <a:prstGeom prst="rect">
            <a:avLst/>
          </a:prstGeom>
        </p:spPr>
      </p:sp>
      <p:sp>
        <p:nvSpPr>
          <p:cNvPr id="248"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Risk factors affect the likelihood of developing cardiovascular disease:</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increased blood pressure leads to </a:t>
            </a:r>
            <a:r>
              <a:rPr lang="en-US" sz="1200" kern="1200" dirty="0" smtClean="0">
                <a:solidFill>
                  <a:schemeClr val="tx1"/>
                </a:solidFill>
                <a:effectLst/>
                <a:latin typeface="+mn-lt"/>
                <a:ea typeface="+mn-ea"/>
                <a:cs typeface="+mn-cs"/>
              </a:rPr>
              <a:t>damage of </a:t>
            </a:r>
            <a:r>
              <a:rPr lang="en-CA" sz="1200" kern="1200" dirty="0" smtClean="0">
                <a:solidFill>
                  <a:schemeClr val="tx1"/>
                </a:solidFill>
                <a:effectLst/>
                <a:latin typeface="+mn-lt"/>
                <a:ea typeface="+mn-ea"/>
                <a:cs typeface="+mn-cs"/>
              </a:rPr>
              <a:t>blood vessels</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stress leads to blood thickening and the risk of thrombosis</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high cholesterol level leads to the formation of fat cells deposits (cholesterol) on the blood vessels walls</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excessive weight creates an additional burden on the body and the heart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excessive blood sugar level leads to impaired blood circulation and vasoconstriction</a:t>
            </a:r>
            <a:endParaRPr lang="ru-RU" sz="1200" b="0" strike="noStrike" spc="-1" dirty="0">
              <a:latin typeface="Arial"/>
            </a:endParaRPr>
          </a:p>
        </p:txBody>
      </p:sp>
    </p:spTree>
    <p:extLst>
      <p:ext uri="{BB962C8B-B14F-4D97-AF65-F5344CB8AC3E}">
        <p14:creationId xmlns:p14="http://schemas.microsoft.com/office/powerpoint/2010/main" val="220619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114300" y="746125"/>
            <a:ext cx="6629400" cy="3730625"/>
          </a:xfrm>
          <a:prstGeom prst="rect">
            <a:avLst/>
          </a:prstGeom>
        </p:spPr>
      </p:sp>
      <p:sp>
        <p:nvSpPr>
          <p:cNvPr id="250"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Most people don’t </a:t>
            </a:r>
            <a:r>
              <a:rPr lang="en-CA" sz="1200" kern="1200" baseline="0" dirty="0" smtClean="0">
                <a:solidFill>
                  <a:schemeClr val="tx1"/>
                </a:solidFill>
                <a:effectLst/>
                <a:latin typeface="+mn-lt"/>
                <a:ea typeface="+mn-ea"/>
                <a:cs typeface="+mn-cs"/>
              </a:rPr>
              <a:t>think about their health until there is a problem. </a:t>
            </a:r>
            <a:br>
              <a:rPr lang="en-CA" sz="1200" kern="1200" baseline="0" dirty="0" smtClean="0">
                <a:solidFill>
                  <a:schemeClr val="tx1"/>
                </a:solidFill>
                <a:effectLst/>
                <a:latin typeface="+mn-lt"/>
                <a:ea typeface="+mn-ea"/>
                <a:cs typeface="+mn-cs"/>
              </a:rPr>
            </a:br>
            <a:r>
              <a:rPr lang="en-CA" sz="1200" kern="1200" baseline="0" dirty="0" smtClean="0">
                <a:solidFill>
                  <a:schemeClr val="tx1"/>
                </a:solidFill>
                <a:effectLst/>
                <a:latin typeface="+mn-lt"/>
                <a:ea typeface="+mn-ea"/>
                <a:cs typeface="+mn-cs"/>
              </a:rPr>
              <a:t>Did you know that </a:t>
            </a:r>
            <a:r>
              <a:rPr lang="en-CA" sz="1200" kern="1200" dirty="0" smtClean="0">
                <a:solidFill>
                  <a:schemeClr val="tx1"/>
                </a:solidFill>
                <a:effectLst/>
                <a:latin typeface="+mn-lt"/>
                <a:ea typeface="+mn-ea"/>
                <a:cs typeface="+mn-cs"/>
              </a:rPr>
              <a:t>more </a:t>
            </a:r>
            <a:r>
              <a:rPr lang="en-CA" sz="1200" kern="1200" dirty="0" smtClean="0">
                <a:solidFill>
                  <a:schemeClr val="tx1"/>
                </a:solidFill>
                <a:effectLst/>
                <a:latin typeface="+mn-lt"/>
                <a:ea typeface="+mn-ea"/>
                <a:cs typeface="+mn-cs"/>
              </a:rPr>
              <a:t>people have died from heart disease than from all the wars during the whole history of </a:t>
            </a:r>
            <a:r>
              <a:rPr lang="en-CA" sz="1200" kern="1200" dirty="0" smtClean="0">
                <a:solidFill>
                  <a:schemeClr val="tx1"/>
                </a:solidFill>
                <a:effectLst/>
                <a:latin typeface="+mn-lt"/>
                <a:ea typeface="+mn-ea"/>
                <a:cs typeface="+mn-cs"/>
              </a:rPr>
              <a:t>mankind?</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Cardiovascular disease </a:t>
            </a:r>
            <a:r>
              <a:rPr lang="en-CA" sz="1200" kern="1200" dirty="0" smtClean="0">
                <a:solidFill>
                  <a:schemeClr val="tx1"/>
                </a:solidFill>
                <a:effectLst/>
                <a:latin typeface="+mn-lt"/>
                <a:ea typeface="+mn-ea"/>
                <a:cs typeface="+mn-cs"/>
              </a:rPr>
              <a:t>has a huge problem worldwide.</a:t>
            </a:r>
            <a:r>
              <a:rPr lang="en-CA" sz="1200" kern="1200" baseline="0" dirty="0" smtClean="0">
                <a:solidFill>
                  <a:schemeClr val="tx1"/>
                </a:solidFill>
                <a:effectLst/>
                <a:latin typeface="+mn-lt"/>
                <a:ea typeface="+mn-ea"/>
                <a:cs typeface="+mn-cs"/>
              </a:rPr>
              <a:t> It </a:t>
            </a:r>
            <a:r>
              <a:rPr lang="en-CA" sz="1200" kern="1200" dirty="0" smtClean="0">
                <a:solidFill>
                  <a:schemeClr val="tx1"/>
                </a:solidFill>
                <a:effectLst/>
                <a:latin typeface="+mn-lt"/>
                <a:ea typeface="+mn-ea"/>
                <a:cs typeface="+mn-cs"/>
              </a:rPr>
              <a:t>has reached epidemic proportions.</a:t>
            </a:r>
            <a:r>
              <a:rPr lang="ru-RU" sz="2000" b="0" strike="noStrike" spc="-1" dirty="0" smtClean="0">
                <a:latin typeface="Arial"/>
              </a:rPr>
              <a:t> </a:t>
            </a:r>
            <a:endParaRPr lang="ru-RU" sz="2000" b="0" strike="noStrike" spc="-1" dirty="0">
              <a:latin typeface="Arial"/>
            </a:endParaRPr>
          </a:p>
        </p:txBody>
      </p:sp>
    </p:spTree>
    <p:extLst>
      <p:ext uri="{BB962C8B-B14F-4D97-AF65-F5344CB8AC3E}">
        <p14:creationId xmlns:p14="http://schemas.microsoft.com/office/powerpoint/2010/main" val="187309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114300" y="746125"/>
            <a:ext cx="6629400" cy="3730625"/>
          </a:xfrm>
          <a:prstGeom prst="rect">
            <a:avLst/>
          </a:prstGeom>
        </p:spPr>
      </p:sp>
      <p:sp>
        <p:nvSpPr>
          <p:cNvPr id="252" name="PlaceHolder 2"/>
          <p:cNvSpPr>
            <a:spLocks noGrp="1"/>
          </p:cNvSpPr>
          <p:nvPr>
            <p:ph type="body"/>
          </p:nvPr>
        </p:nvSpPr>
        <p:spPr>
          <a:xfrm>
            <a:off x="914400" y="4725000"/>
            <a:ext cx="5028840" cy="4475880"/>
          </a:xfrm>
          <a:prstGeom prst="rect">
            <a:avLst/>
          </a:prstGeom>
        </p:spPr>
        <p:txBody>
          <a:bodyPr lIns="90000" tIns="45000" rIns="90000" bIns="45000"/>
          <a:lstStyle/>
          <a:p>
            <a:r>
              <a:rPr lang="en-CA" sz="1200" kern="1200" dirty="0" smtClean="0">
                <a:solidFill>
                  <a:schemeClr val="tx1"/>
                </a:solidFill>
                <a:effectLst/>
                <a:latin typeface="+mn-lt"/>
                <a:ea typeface="+mn-ea"/>
                <a:cs typeface="+mn-cs"/>
              </a:rPr>
              <a:t>It can be difficult to do all the right things to keep your heart healthy, especially keeping track of all the nutrients that are beneficial for the heart.</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687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114300" y="746125"/>
            <a:ext cx="6629400" cy="3730625"/>
          </a:xfrm>
          <a:prstGeom prst="rect">
            <a:avLst/>
          </a:prstGeom>
        </p:spPr>
      </p:sp>
      <p:sp>
        <p:nvSpPr>
          <p:cNvPr id="254" name="PlaceHolder 2"/>
          <p:cNvSpPr>
            <a:spLocks noGrp="1"/>
          </p:cNvSpPr>
          <p:nvPr>
            <p:ph type="body"/>
          </p:nvPr>
        </p:nvSpPr>
        <p:spPr>
          <a:xfrm>
            <a:off x="914400" y="4725000"/>
            <a:ext cx="5028840" cy="4475880"/>
          </a:xfrm>
          <a:prstGeom prst="rect">
            <a:avLst/>
          </a:prstGeom>
        </p:spPr>
        <p:txBody>
          <a:bodyPr lIns="90000" tIns="45000" rIns="90000" bIns="45000"/>
          <a:lstStyle/>
          <a:p>
            <a:pPr marL="216000" indent="-215640">
              <a:lnSpc>
                <a:spcPct val="100000"/>
              </a:lnSpc>
            </a:pPr>
            <a:r>
              <a:rPr lang="en-US" sz="2000" b="0" strike="noStrike" spc="-1" dirty="0" smtClean="0">
                <a:latin typeface="+mn-lt"/>
              </a:rPr>
              <a:t>The action of the components to maintain heart’s health is like removing a heavy load from a horse with your caring hand, making it easier for her to run. Over the course of </a:t>
            </a:r>
            <a:r>
              <a:rPr lang="en-US" sz="2000" b="0" strike="noStrike" spc="-1" dirty="0" smtClean="0">
                <a:latin typeface="+mn-lt"/>
              </a:rPr>
              <a:t>80 years </a:t>
            </a:r>
            <a:r>
              <a:rPr lang="en-US" sz="2000" b="0" strike="noStrike" spc="-1" dirty="0" smtClean="0">
                <a:latin typeface="+mn-lt"/>
              </a:rPr>
              <a:t>of life, your heart beats </a:t>
            </a:r>
            <a:r>
              <a:rPr lang="en-US" sz="2000" b="0" strike="noStrike" spc="-1" dirty="0" smtClean="0">
                <a:latin typeface="+mn-lt"/>
              </a:rPr>
              <a:t>about 3.3 </a:t>
            </a:r>
            <a:r>
              <a:rPr lang="en-US" sz="2000" b="0" strike="noStrike" spc="-1" dirty="0" smtClean="0">
                <a:latin typeface="+mn-lt"/>
              </a:rPr>
              <a:t>billion times. Imagine how much energy it needs and think about how much wear and tear the heart muscle is subject to. </a:t>
            </a:r>
            <a:r>
              <a:rPr lang="en-US" sz="2000" b="0" strike="noStrike" spc="-1" dirty="0" smtClean="0">
                <a:latin typeface="+mn-lt"/>
              </a:rPr>
              <a:t/>
            </a:r>
            <a:br>
              <a:rPr lang="en-US" sz="2000" b="0" strike="noStrike" spc="-1" dirty="0" smtClean="0">
                <a:latin typeface="+mn-lt"/>
              </a:rPr>
            </a:br>
            <a:r>
              <a:rPr lang="en-US" sz="2000" b="0" strike="noStrike" spc="-1" dirty="0" smtClean="0">
                <a:latin typeface="+mn-lt"/>
              </a:rPr>
              <a:t>Potassium </a:t>
            </a:r>
            <a:r>
              <a:rPr lang="en-US" sz="2000" b="0" strike="noStrike" spc="-1" dirty="0" smtClean="0">
                <a:latin typeface="+mn-lt"/>
              </a:rPr>
              <a:t>and coenzyme provide the heart with </a:t>
            </a:r>
            <a:r>
              <a:rPr lang="en-US" sz="2000" b="0" strike="noStrike" spc="-1" dirty="0" smtClean="0">
                <a:latin typeface="+mn-lt"/>
              </a:rPr>
              <a:t>energy.</a:t>
            </a:r>
            <a:br>
              <a:rPr lang="en-US" sz="2000" b="0" strike="noStrike" spc="-1" dirty="0" smtClean="0">
                <a:latin typeface="+mn-lt"/>
              </a:rPr>
            </a:br>
            <a:r>
              <a:rPr lang="en-US" sz="2000" b="0" strike="noStrike" spc="-1" dirty="0" smtClean="0">
                <a:latin typeface="+mn-lt"/>
              </a:rPr>
              <a:t>Taurine </a:t>
            </a:r>
            <a:r>
              <a:rPr lang="en-US" sz="2000" b="0" strike="noStrike" spc="-1" dirty="0" smtClean="0">
                <a:latin typeface="+mn-lt"/>
              </a:rPr>
              <a:t>regulates the exchange of important heart minerals: potassium, magnesium, </a:t>
            </a:r>
            <a:r>
              <a:rPr lang="en-US" sz="2000" b="0" strike="noStrike" spc="-1" dirty="0" smtClean="0">
                <a:latin typeface="+mn-lt"/>
              </a:rPr>
              <a:t>calcium.</a:t>
            </a:r>
            <a:br>
              <a:rPr lang="en-US" sz="2000" b="0" strike="noStrike" spc="-1" dirty="0" smtClean="0">
                <a:latin typeface="+mn-lt"/>
              </a:rPr>
            </a:br>
            <a:r>
              <a:rPr lang="en-US" sz="2000" b="0" strike="noStrike" spc="-1" dirty="0" smtClean="0">
                <a:latin typeface="+mn-lt"/>
              </a:rPr>
              <a:t>Magnesium </a:t>
            </a:r>
            <a:r>
              <a:rPr lang="en-US" sz="2000" b="0" strike="noStrike" spc="-1" dirty="0" smtClean="0">
                <a:latin typeface="+mn-lt"/>
              </a:rPr>
              <a:t>improves coronary blood flow and reduces stress, helps </a:t>
            </a:r>
            <a:r>
              <a:rPr lang="en-US" sz="2000" b="0" strike="noStrike" spc="-1" dirty="0" smtClean="0">
                <a:latin typeface="+mn-lt"/>
              </a:rPr>
              <a:t>to maintain normal heart rate. </a:t>
            </a:r>
            <a:endParaRPr lang="ru-RU" sz="2000" b="0" strike="noStrike" spc="-1" dirty="0">
              <a:latin typeface="Arial"/>
            </a:endParaRPr>
          </a:p>
        </p:txBody>
      </p:sp>
    </p:spTree>
    <p:extLst>
      <p:ext uri="{BB962C8B-B14F-4D97-AF65-F5344CB8AC3E}">
        <p14:creationId xmlns:p14="http://schemas.microsoft.com/office/powerpoint/2010/main" val="86087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14300" y="746125"/>
            <a:ext cx="6629400" cy="3730625"/>
          </a:xfrm>
          <a:prstGeom prst="rect">
            <a:avLst/>
          </a:prstGeom>
        </p:spPr>
      </p:sp>
      <p:sp>
        <p:nvSpPr>
          <p:cNvPr id="256" name="PlaceHolder 2"/>
          <p:cNvSpPr>
            <a:spLocks noGrp="1"/>
          </p:cNvSpPr>
          <p:nvPr>
            <p:ph type="body"/>
          </p:nvPr>
        </p:nvSpPr>
        <p:spPr>
          <a:xfrm>
            <a:off x="914400" y="4725000"/>
            <a:ext cx="5028840" cy="4475880"/>
          </a:xfrm>
          <a:prstGeom prst="rect">
            <a:avLst/>
          </a:prstGeom>
        </p:spPr>
        <p:txBody>
          <a:bodyPr lIns="90000" tIns="45000" rIns="90000" bIns="45000"/>
          <a:lstStyle/>
          <a:p>
            <a:pPr marL="216000" indent="-215640">
              <a:lnSpc>
                <a:spcPct val="100000"/>
              </a:lnSpc>
            </a:pPr>
            <a:r>
              <a:rPr lang="en-US" sz="2000" b="0" strike="noStrike" spc="-1" dirty="0" smtClean="0">
                <a:latin typeface="+mn-lt"/>
              </a:rPr>
              <a:t>Cardiopack</a:t>
            </a:r>
            <a:r>
              <a:rPr lang="en-US" sz="2000" b="0" strike="noStrike" spc="-1" baseline="0" dirty="0" smtClean="0">
                <a:latin typeface="+mn-lt"/>
              </a:rPr>
              <a:t> </a:t>
            </a:r>
            <a:r>
              <a:rPr lang="en-US" sz="2000" b="0" strike="noStrike" spc="-1" dirty="0" smtClean="0">
                <a:latin typeface="+mn-lt"/>
              </a:rPr>
              <a:t>has a healing </a:t>
            </a:r>
            <a:r>
              <a:rPr lang="en-US" sz="2000" b="0" strike="noStrike" spc="-1" dirty="0" smtClean="0">
                <a:latin typeface="+mn-lt"/>
              </a:rPr>
              <a:t>effect</a:t>
            </a:r>
            <a:r>
              <a:rPr lang="en-US" sz="2000" b="0" strike="noStrike" spc="-1" baseline="0" dirty="0" smtClean="0">
                <a:latin typeface="+mn-lt"/>
              </a:rPr>
              <a:t> and helps to </a:t>
            </a:r>
            <a:r>
              <a:rPr lang="en-US" sz="2000" b="0" strike="noStrike" spc="-1" dirty="0" smtClean="0">
                <a:latin typeface="+mn-lt"/>
              </a:rPr>
              <a:t>reduce </a:t>
            </a:r>
            <a:r>
              <a:rPr lang="en-US" sz="2000" b="0" strike="noStrike" spc="-1" dirty="0" smtClean="0">
                <a:latin typeface="+mn-lt"/>
              </a:rPr>
              <a:t>the risk of developing cardiovascular problems.</a:t>
            </a:r>
            <a:endParaRPr lang="ru-RU" sz="2000" b="0" strike="noStrike" spc="-1" dirty="0">
              <a:latin typeface="Arial"/>
            </a:endParaRPr>
          </a:p>
        </p:txBody>
      </p:sp>
    </p:spTree>
    <p:extLst>
      <p:ext uri="{BB962C8B-B14F-4D97-AF65-F5344CB8AC3E}">
        <p14:creationId xmlns:p14="http://schemas.microsoft.com/office/powerpoint/2010/main" val="33117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114300" y="746125"/>
            <a:ext cx="6629400" cy="3730625"/>
          </a:xfrm>
          <a:prstGeom prst="rect">
            <a:avLst/>
          </a:prstGeom>
        </p:spPr>
      </p:sp>
      <p:sp>
        <p:nvSpPr>
          <p:cNvPr id="258" name="PlaceHolder 2"/>
          <p:cNvSpPr>
            <a:spLocks noGrp="1"/>
          </p:cNvSpPr>
          <p:nvPr>
            <p:ph type="body"/>
          </p:nvPr>
        </p:nvSpPr>
        <p:spPr>
          <a:xfrm>
            <a:off x="914400" y="4725000"/>
            <a:ext cx="5028840" cy="4475880"/>
          </a:xfrm>
          <a:prstGeom prst="rect">
            <a:avLst/>
          </a:prstGeom>
        </p:spPr>
        <p:txBody>
          <a:bodyPr lIns="90000" tIns="45000" rIns="90000" bIns="45000"/>
          <a:lstStyle/>
          <a:p>
            <a:pPr marL="216000" indent="-215640">
              <a:lnSpc>
                <a:spcPct val="100000"/>
              </a:lnSpc>
            </a:pPr>
            <a:r>
              <a:rPr lang="en-CA" sz="1200" kern="1200" dirty="0" smtClean="0">
                <a:solidFill>
                  <a:schemeClr val="tx1"/>
                </a:solidFill>
                <a:effectLst/>
                <a:latin typeface="+mn-lt"/>
                <a:ea typeface="+mn-ea"/>
                <a:cs typeface="+mn-cs"/>
              </a:rPr>
              <a:t>For best absorption, compatibility </a:t>
            </a:r>
            <a:r>
              <a:rPr lang="en-CA" sz="1200" kern="1200" dirty="0" smtClean="0">
                <a:solidFill>
                  <a:schemeClr val="tx1"/>
                </a:solidFill>
                <a:effectLst/>
                <a:latin typeface="+mn-lt"/>
                <a:ea typeface="+mn-ea"/>
                <a:cs typeface="+mn-cs"/>
              </a:rPr>
              <a:t>and synergy of the components are important.</a:t>
            </a:r>
            <a:endParaRPr lang="ru-RU" sz="2000" b="0" strike="noStrike" spc="-1" dirty="0">
              <a:latin typeface="Arial"/>
            </a:endParaRPr>
          </a:p>
        </p:txBody>
      </p:sp>
    </p:spTree>
    <p:extLst>
      <p:ext uri="{BB962C8B-B14F-4D97-AF65-F5344CB8AC3E}">
        <p14:creationId xmlns:p14="http://schemas.microsoft.com/office/powerpoint/2010/main" val="201106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25" name="PlaceHolder 2"/>
          <p:cNvSpPr>
            <a:spLocks noGrp="1"/>
          </p:cNvSpPr>
          <p:nvPr>
            <p:ph type="body"/>
          </p:nvPr>
        </p:nvSpPr>
        <p:spPr>
          <a:xfrm>
            <a:off x="650160" y="17114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6" name="PlaceHolder 3"/>
          <p:cNvSpPr>
            <a:spLocks noGrp="1"/>
          </p:cNvSpPr>
          <p:nvPr>
            <p:ph type="body"/>
          </p:nvPr>
        </p:nvSpPr>
        <p:spPr>
          <a:xfrm>
            <a:off x="650160" y="39272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28"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9"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0" name="PlaceHolder 4"/>
          <p:cNvSpPr>
            <a:spLocks noGrp="1"/>
          </p:cNvSpPr>
          <p:nvPr>
            <p:ph type="body"/>
          </p:nvPr>
        </p:nvSpPr>
        <p:spPr>
          <a:xfrm>
            <a:off x="65016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1" name="PlaceHolder 5"/>
          <p:cNvSpPr>
            <a:spLocks noGrp="1"/>
          </p:cNvSpPr>
          <p:nvPr>
            <p:ph type="body"/>
          </p:nvPr>
        </p:nvSpPr>
        <p:spPr>
          <a:xfrm>
            <a:off x="664704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5016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4" name="PlaceHolder 3"/>
          <p:cNvSpPr>
            <a:spLocks noGrp="1"/>
          </p:cNvSpPr>
          <p:nvPr>
            <p:ph type="body"/>
          </p:nvPr>
        </p:nvSpPr>
        <p:spPr>
          <a:xfrm>
            <a:off x="460692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5" name="PlaceHolder 4"/>
          <p:cNvSpPr>
            <a:spLocks noGrp="1"/>
          </p:cNvSpPr>
          <p:nvPr>
            <p:ph type="body"/>
          </p:nvPr>
        </p:nvSpPr>
        <p:spPr>
          <a:xfrm>
            <a:off x="856404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6" name="PlaceHolder 5"/>
          <p:cNvSpPr>
            <a:spLocks noGrp="1"/>
          </p:cNvSpPr>
          <p:nvPr>
            <p:ph type="body"/>
          </p:nvPr>
        </p:nvSpPr>
        <p:spPr>
          <a:xfrm>
            <a:off x="65016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7" name="PlaceHolder 6"/>
          <p:cNvSpPr>
            <a:spLocks noGrp="1"/>
          </p:cNvSpPr>
          <p:nvPr>
            <p:ph type="body"/>
          </p:nvPr>
        </p:nvSpPr>
        <p:spPr>
          <a:xfrm>
            <a:off x="460692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8" name="PlaceHolder 7"/>
          <p:cNvSpPr>
            <a:spLocks noGrp="1"/>
          </p:cNvSpPr>
          <p:nvPr>
            <p:ph type="body"/>
          </p:nvPr>
        </p:nvSpPr>
        <p:spPr>
          <a:xfrm>
            <a:off x="856404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43" name="PlaceHolder 2"/>
          <p:cNvSpPr>
            <a:spLocks noGrp="1"/>
          </p:cNvSpPr>
          <p:nvPr>
            <p:ph type="subTitle"/>
          </p:nvPr>
        </p:nvSpPr>
        <p:spPr>
          <a:xfrm>
            <a:off x="650160" y="1711440"/>
            <a:ext cx="11703240" cy="424188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45" name="PlaceHolder 2"/>
          <p:cNvSpPr>
            <a:spLocks noGrp="1"/>
          </p:cNvSpPr>
          <p:nvPr>
            <p:ph type="body"/>
          </p:nvPr>
        </p:nvSpPr>
        <p:spPr>
          <a:xfrm>
            <a:off x="650160" y="1711440"/>
            <a:ext cx="11703240" cy="424188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47" name="PlaceHolder 2"/>
          <p:cNvSpPr>
            <a:spLocks noGrp="1"/>
          </p:cNvSpPr>
          <p:nvPr>
            <p:ph type="body"/>
          </p:nvPr>
        </p:nvSpPr>
        <p:spPr>
          <a:xfrm>
            <a:off x="65016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48" name="PlaceHolder 3"/>
          <p:cNvSpPr>
            <a:spLocks noGrp="1"/>
          </p:cNvSpPr>
          <p:nvPr>
            <p:ph type="body"/>
          </p:nvPr>
        </p:nvSpPr>
        <p:spPr>
          <a:xfrm>
            <a:off x="664704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50160" y="291600"/>
            <a:ext cx="11703240" cy="565992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3" name="PlaceHolder 3"/>
          <p:cNvSpPr>
            <a:spLocks noGrp="1"/>
          </p:cNvSpPr>
          <p:nvPr>
            <p:ph type="body"/>
          </p:nvPr>
        </p:nvSpPr>
        <p:spPr>
          <a:xfrm>
            <a:off x="664704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4" name="PlaceHolder 4"/>
          <p:cNvSpPr>
            <a:spLocks noGrp="1"/>
          </p:cNvSpPr>
          <p:nvPr>
            <p:ph type="body"/>
          </p:nvPr>
        </p:nvSpPr>
        <p:spPr>
          <a:xfrm>
            <a:off x="65016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4" name="PlaceHolder 2"/>
          <p:cNvSpPr>
            <a:spLocks noGrp="1"/>
          </p:cNvSpPr>
          <p:nvPr>
            <p:ph type="subTitle"/>
          </p:nvPr>
        </p:nvSpPr>
        <p:spPr>
          <a:xfrm>
            <a:off x="650160" y="1711440"/>
            <a:ext cx="11703240" cy="424188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56" name="PlaceHolder 2"/>
          <p:cNvSpPr>
            <a:spLocks noGrp="1"/>
          </p:cNvSpPr>
          <p:nvPr>
            <p:ph type="body"/>
          </p:nvPr>
        </p:nvSpPr>
        <p:spPr>
          <a:xfrm>
            <a:off x="65016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7"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8" name="PlaceHolder 4"/>
          <p:cNvSpPr>
            <a:spLocks noGrp="1"/>
          </p:cNvSpPr>
          <p:nvPr>
            <p:ph type="body"/>
          </p:nvPr>
        </p:nvSpPr>
        <p:spPr>
          <a:xfrm>
            <a:off x="664704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1"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2" name="PlaceHolder 4"/>
          <p:cNvSpPr>
            <a:spLocks noGrp="1"/>
          </p:cNvSpPr>
          <p:nvPr>
            <p:ph type="body"/>
          </p:nvPr>
        </p:nvSpPr>
        <p:spPr>
          <a:xfrm>
            <a:off x="650160" y="39272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64" name="PlaceHolder 2"/>
          <p:cNvSpPr>
            <a:spLocks noGrp="1"/>
          </p:cNvSpPr>
          <p:nvPr>
            <p:ph type="body"/>
          </p:nvPr>
        </p:nvSpPr>
        <p:spPr>
          <a:xfrm>
            <a:off x="650160" y="17114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5" name="PlaceHolder 3"/>
          <p:cNvSpPr>
            <a:spLocks noGrp="1"/>
          </p:cNvSpPr>
          <p:nvPr>
            <p:ph type="body"/>
          </p:nvPr>
        </p:nvSpPr>
        <p:spPr>
          <a:xfrm>
            <a:off x="650160" y="39272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67"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8"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9" name="PlaceHolder 4"/>
          <p:cNvSpPr>
            <a:spLocks noGrp="1"/>
          </p:cNvSpPr>
          <p:nvPr>
            <p:ph type="body"/>
          </p:nvPr>
        </p:nvSpPr>
        <p:spPr>
          <a:xfrm>
            <a:off x="65016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0" name="PlaceHolder 5"/>
          <p:cNvSpPr>
            <a:spLocks noGrp="1"/>
          </p:cNvSpPr>
          <p:nvPr>
            <p:ph type="body"/>
          </p:nvPr>
        </p:nvSpPr>
        <p:spPr>
          <a:xfrm>
            <a:off x="664704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72" name="PlaceHolder 2"/>
          <p:cNvSpPr>
            <a:spLocks noGrp="1"/>
          </p:cNvSpPr>
          <p:nvPr>
            <p:ph type="body"/>
          </p:nvPr>
        </p:nvSpPr>
        <p:spPr>
          <a:xfrm>
            <a:off x="65016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3" name="PlaceHolder 3"/>
          <p:cNvSpPr>
            <a:spLocks noGrp="1"/>
          </p:cNvSpPr>
          <p:nvPr>
            <p:ph type="body"/>
          </p:nvPr>
        </p:nvSpPr>
        <p:spPr>
          <a:xfrm>
            <a:off x="460692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4" name="PlaceHolder 4"/>
          <p:cNvSpPr>
            <a:spLocks noGrp="1"/>
          </p:cNvSpPr>
          <p:nvPr>
            <p:ph type="body"/>
          </p:nvPr>
        </p:nvSpPr>
        <p:spPr>
          <a:xfrm>
            <a:off x="8564040" y="17114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5" name="PlaceHolder 5"/>
          <p:cNvSpPr>
            <a:spLocks noGrp="1"/>
          </p:cNvSpPr>
          <p:nvPr>
            <p:ph type="body"/>
          </p:nvPr>
        </p:nvSpPr>
        <p:spPr>
          <a:xfrm>
            <a:off x="65016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6" name="PlaceHolder 6"/>
          <p:cNvSpPr>
            <a:spLocks noGrp="1"/>
          </p:cNvSpPr>
          <p:nvPr>
            <p:ph type="body"/>
          </p:nvPr>
        </p:nvSpPr>
        <p:spPr>
          <a:xfrm>
            <a:off x="460692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7" name="PlaceHolder 7"/>
          <p:cNvSpPr>
            <a:spLocks noGrp="1"/>
          </p:cNvSpPr>
          <p:nvPr>
            <p:ph type="body"/>
          </p:nvPr>
        </p:nvSpPr>
        <p:spPr>
          <a:xfrm>
            <a:off x="8564040" y="3927240"/>
            <a:ext cx="376812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6" name="PlaceHolder 2"/>
          <p:cNvSpPr>
            <a:spLocks noGrp="1"/>
          </p:cNvSpPr>
          <p:nvPr>
            <p:ph type="body"/>
          </p:nvPr>
        </p:nvSpPr>
        <p:spPr>
          <a:xfrm>
            <a:off x="650160" y="1711440"/>
            <a:ext cx="11703240" cy="424188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8" name="PlaceHolder 2"/>
          <p:cNvSpPr>
            <a:spLocks noGrp="1"/>
          </p:cNvSpPr>
          <p:nvPr>
            <p:ph type="body"/>
          </p:nvPr>
        </p:nvSpPr>
        <p:spPr>
          <a:xfrm>
            <a:off x="65016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9" name="PlaceHolder 3"/>
          <p:cNvSpPr>
            <a:spLocks noGrp="1"/>
          </p:cNvSpPr>
          <p:nvPr>
            <p:ph type="body"/>
          </p:nvPr>
        </p:nvSpPr>
        <p:spPr>
          <a:xfrm>
            <a:off x="664704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291600"/>
            <a:ext cx="11703240" cy="565992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13"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4" name="PlaceHolder 3"/>
          <p:cNvSpPr>
            <a:spLocks noGrp="1"/>
          </p:cNvSpPr>
          <p:nvPr>
            <p:ph type="body"/>
          </p:nvPr>
        </p:nvSpPr>
        <p:spPr>
          <a:xfrm>
            <a:off x="664704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5" name="PlaceHolder 4"/>
          <p:cNvSpPr>
            <a:spLocks noGrp="1"/>
          </p:cNvSpPr>
          <p:nvPr>
            <p:ph type="body"/>
          </p:nvPr>
        </p:nvSpPr>
        <p:spPr>
          <a:xfrm>
            <a:off x="65016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17" name="PlaceHolder 2"/>
          <p:cNvSpPr>
            <a:spLocks noGrp="1"/>
          </p:cNvSpPr>
          <p:nvPr>
            <p:ph type="body"/>
          </p:nvPr>
        </p:nvSpPr>
        <p:spPr>
          <a:xfrm>
            <a:off x="650160" y="1711440"/>
            <a:ext cx="5711040" cy="424188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8"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9" name="PlaceHolder 4"/>
          <p:cNvSpPr>
            <a:spLocks noGrp="1"/>
          </p:cNvSpPr>
          <p:nvPr>
            <p:ph type="body"/>
          </p:nvPr>
        </p:nvSpPr>
        <p:spPr>
          <a:xfrm>
            <a:off x="6647040" y="39272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291600"/>
            <a:ext cx="11703240" cy="1220760"/>
          </a:xfrm>
          <a:prstGeom prst="rect">
            <a:avLst/>
          </a:prstGeom>
        </p:spPr>
        <p:txBody>
          <a:bodyPr lIns="0" tIns="0" rIns="0" bIns="0" anchor="ctr"/>
          <a:lstStyle/>
          <a:p>
            <a:endParaRPr lang="ru-RU" sz="1800" b="0" strike="noStrike" spc="-1">
              <a:solidFill>
                <a:srgbClr val="000000"/>
              </a:solidFill>
              <a:latin typeface="Arial"/>
            </a:endParaRPr>
          </a:p>
        </p:txBody>
      </p:sp>
      <p:sp>
        <p:nvSpPr>
          <p:cNvPr id="21" name="PlaceHolder 2"/>
          <p:cNvSpPr>
            <a:spLocks noGrp="1"/>
          </p:cNvSpPr>
          <p:nvPr>
            <p:ph type="body"/>
          </p:nvPr>
        </p:nvSpPr>
        <p:spPr>
          <a:xfrm>
            <a:off x="65016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2" name="PlaceHolder 3"/>
          <p:cNvSpPr>
            <a:spLocks noGrp="1"/>
          </p:cNvSpPr>
          <p:nvPr>
            <p:ph type="body"/>
          </p:nvPr>
        </p:nvSpPr>
        <p:spPr>
          <a:xfrm>
            <a:off x="6647040" y="1711440"/>
            <a:ext cx="5711040" cy="202320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3" name="PlaceHolder 4"/>
          <p:cNvSpPr>
            <a:spLocks noGrp="1"/>
          </p:cNvSpPr>
          <p:nvPr>
            <p:ph type="body"/>
          </p:nvPr>
        </p:nvSpPr>
        <p:spPr>
          <a:xfrm>
            <a:off x="650160" y="3927240"/>
            <a:ext cx="11703240" cy="202320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291600"/>
            <a:ext cx="11703240" cy="1220760"/>
          </a:xfrm>
          <a:prstGeom prst="rect">
            <a:avLst/>
          </a:prstGeom>
        </p:spPr>
        <p:txBody>
          <a:bodyPr lIns="0" tIns="0" rIns="0" bIns="0" anchor="ctr">
            <a:normAutofit/>
          </a:bodyPr>
          <a:lstStyle/>
          <a:p>
            <a:pPr>
              <a:lnSpc>
                <a:spcPct val="90000"/>
              </a:lnSpc>
            </a:pPr>
            <a:r>
              <a:rPr lang="ru-RU" sz="1800" b="0" strike="noStrike" spc="-1">
                <a:solidFill>
                  <a:srgbClr val="000000"/>
                </a:solidFill>
                <a:latin typeface="Arial"/>
                <a:ea typeface="Arial"/>
              </a:rPr>
              <a:t>Click to add title</a:t>
            </a:r>
            <a:endParaRPr lang="ru-RU" sz="1800" b="0" strike="noStrike" spc="-1">
              <a:solidFill>
                <a:srgbClr val="000000"/>
              </a:solidFill>
              <a:latin typeface="Arial"/>
            </a:endParaRPr>
          </a:p>
        </p:txBody>
      </p:sp>
      <p:sp>
        <p:nvSpPr>
          <p:cNvPr id="4" name="PlaceHolder 2"/>
          <p:cNvSpPr>
            <a:spLocks noGrp="1"/>
          </p:cNvSpPr>
          <p:nvPr>
            <p:ph type="body"/>
          </p:nvPr>
        </p:nvSpPr>
        <p:spPr>
          <a:xfrm>
            <a:off x="650160" y="1711440"/>
            <a:ext cx="11703240" cy="4241880"/>
          </a:xfrm>
          <a:prstGeom prst="rect">
            <a:avLst/>
          </a:prstGeom>
        </p:spPr>
        <p:txBody>
          <a:bodyPr lIns="0" tIns="0" rIns="0" bIns="0" anchor="ctr"/>
          <a:lstStyle/>
          <a:p>
            <a:pPr marL="432000" indent="-323640">
              <a:lnSpc>
                <a:spcPct val="90000"/>
              </a:lnSpc>
              <a:spcBef>
                <a:spcPts val="1400"/>
              </a:spcBef>
              <a:buClr>
                <a:srgbClr val="000000"/>
              </a:buClr>
              <a:buSzPct val="45000"/>
              <a:buFont typeface="Wingdings" charset="2"/>
              <a:buChar char=""/>
            </a:pPr>
            <a:r>
              <a:rPr lang="ru-RU" sz="2800" b="0" strike="noStrike" spc="-1">
                <a:solidFill>
                  <a:srgbClr val="000000"/>
                </a:solidFill>
                <a:latin typeface="Arial"/>
                <a:ea typeface="Arial"/>
              </a:rPr>
              <a:t>Click to add subtitle</a:t>
            </a:r>
            <a:endParaRPr lang="ru-RU" sz="2800" b="0" strike="noStrike" spc="-1">
              <a:solidFill>
                <a:srgbClr val="000000"/>
              </a:solidFill>
              <a:latin typeface="Arial"/>
            </a:endParaRPr>
          </a:p>
        </p:txBody>
      </p:sp>
      <p:sp>
        <p:nvSpPr>
          <p:cNvPr id="2" name="PlaceHolder 3"/>
          <p:cNvSpPr>
            <a:spLocks noGrp="1"/>
          </p:cNvSpPr>
          <p:nvPr>
            <p:ph type="sldNum"/>
          </p:nvPr>
        </p:nvSpPr>
        <p:spPr>
          <a:xfrm>
            <a:off x="6285600" y="6583320"/>
            <a:ext cx="3034080" cy="393480"/>
          </a:xfrm>
          <a:prstGeom prst="rect">
            <a:avLst/>
          </a:prstGeom>
        </p:spPr>
        <p:txBody>
          <a:bodyPr lIns="45720" tIns="45000" rIns="45720" bIns="45000" anchor="ctr"/>
          <a:lstStyle/>
          <a:p>
            <a:pPr algn="r">
              <a:lnSpc>
                <a:spcPct val="100000"/>
              </a:lnSpc>
            </a:pPr>
            <a:fld id="{770B1186-B8B0-4327-B195-FD0E23580C58}" type="slidenum">
              <a:rPr lang="ru-RU" sz="1200" b="0" strike="noStrike" spc="-1">
                <a:solidFill>
                  <a:srgbClr val="000000"/>
                </a:solidFill>
                <a:latin typeface="Arial"/>
                <a:ea typeface="Arial"/>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50160" y="291600"/>
            <a:ext cx="11703240" cy="1220760"/>
          </a:xfrm>
          <a:prstGeom prst="rect">
            <a:avLst/>
          </a:prstGeom>
        </p:spPr>
        <p:txBody>
          <a:bodyPr lIns="0" tIns="0" rIns="0" bIns="0" anchor="ctr">
            <a:normAutofit/>
          </a:bodyPr>
          <a:lstStyle/>
          <a:p>
            <a:pPr>
              <a:lnSpc>
                <a:spcPct val="90000"/>
              </a:lnSpc>
            </a:pPr>
            <a:r>
              <a:rPr lang="ru-RU" sz="1800" b="0" strike="noStrike" spc="-1">
                <a:solidFill>
                  <a:srgbClr val="000000"/>
                </a:solidFill>
                <a:latin typeface="Arial"/>
                <a:ea typeface="Arial"/>
              </a:rPr>
              <a:t>Текст заголовка</a:t>
            </a:r>
            <a:endParaRPr lang="ru-RU" sz="1800" b="0" strike="noStrike" spc="-1">
              <a:solidFill>
                <a:srgbClr val="000000"/>
              </a:solidFill>
              <a:latin typeface="Arial"/>
            </a:endParaRPr>
          </a:p>
        </p:txBody>
      </p:sp>
      <p:sp>
        <p:nvSpPr>
          <p:cNvPr id="40" name="PlaceHolder 2"/>
          <p:cNvSpPr>
            <a:spLocks noGrp="1"/>
          </p:cNvSpPr>
          <p:nvPr>
            <p:ph type="body"/>
          </p:nvPr>
        </p:nvSpPr>
        <p:spPr>
          <a:xfrm>
            <a:off x="650160" y="1711440"/>
            <a:ext cx="11703240" cy="4241880"/>
          </a:xfrm>
          <a:prstGeom prst="rect">
            <a:avLst/>
          </a:prstGeom>
        </p:spPr>
        <p:txBody>
          <a:bodyPr lIns="0" tIns="0" rIns="0" bIns="0" anchor="ctr"/>
          <a:lstStyle/>
          <a:p>
            <a:pPr marL="432000" indent="-323640">
              <a:lnSpc>
                <a:spcPct val="90000"/>
              </a:lnSpc>
              <a:spcBef>
                <a:spcPts val="1400"/>
              </a:spcBef>
              <a:buClr>
                <a:srgbClr val="000000"/>
              </a:buClr>
              <a:buSzPct val="45000"/>
              <a:buFont typeface="Wingdings" charset="2"/>
              <a:buChar char=""/>
            </a:pPr>
            <a:r>
              <a:rPr lang="ru-RU" sz="2800" b="0" strike="noStrike" spc="-1">
                <a:solidFill>
                  <a:srgbClr val="000000"/>
                </a:solidFill>
                <a:latin typeface="Arial"/>
                <a:ea typeface="Arial"/>
              </a:rPr>
              <a:t>Уровень текста 1</a:t>
            </a:r>
            <a:endParaRPr lang="ru-RU" sz="2800" b="0" strike="noStrike" spc="-1">
              <a:solidFill>
                <a:srgbClr val="000000"/>
              </a:solidFill>
              <a:latin typeface="Arial"/>
            </a:endParaRPr>
          </a:p>
          <a:p>
            <a:pPr marL="993600" lvl="1" indent="-453240">
              <a:lnSpc>
                <a:spcPct val="90000"/>
              </a:lnSpc>
              <a:spcBef>
                <a:spcPts val="1400"/>
              </a:spcBef>
              <a:buClr>
                <a:srgbClr val="000000"/>
              </a:buClr>
              <a:buSzPct val="75000"/>
              <a:buFont typeface="Wingdings" charset="2"/>
              <a:buChar char=""/>
            </a:pPr>
            <a:r>
              <a:rPr lang="ru-RU" sz="2800" b="0" strike="noStrike" spc="-1">
                <a:solidFill>
                  <a:srgbClr val="000000"/>
                </a:solidFill>
                <a:latin typeface="Arial"/>
                <a:ea typeface="Arial"/>
              </a:rPr>
              <a:t>Уровень текста 2</a:t>
            </a:r>
            <a:endParaRPr lang="ru-RU" sz="2800" b="0" strike="noStrike" spc="-1">
              <a:solidFill>
                <a:srgbClr val="000000"/>
              </a:solidFill>
              <a:latin typeface="Arial"/>
            </a:endParaRPr>
          </a:p>
          <a:p>
            <a:pPr marL="1455840" lvl="2" indent="-447480">
              <a:lnSpc>
                <a:spcPct val="90000"/>
              </a:lnSpc>
              <a:spcBef>
                <a:spcPts val="1400"/>
              </a:spcBef>
              <a:buClr>
                <a:srgbClr val="000000"/>
              </a:buClr>
              <a:buSzPct val="45000"/>
              <a:buFont typeface="Wingdings" charset="2"/>
              <a:buChar char=""/>
            </a:pPr>
            <a:r>
              <a:rPr lang="ru-RU" sz="2800" b="0" strike="noStrike" spc="-1">
                <a:solidFill>
                  <a:srgbClr val="000000"/>
                </a:solidFill>
                <a:latin typeface="Arial"/>
                <a:ea typeface="Arial"/>
              </a:rPr>
              <a:t>Уровень текста 3</a:t>
            </a:r>
            <a:endParaRPr lang="ru-RU" sz="2800" b="0" strike="noStrike" spc="-1">
              <a:solidFill>
                <a:srgbClr val="000000"/>
              </a:solidFill>
              <a:latin typeface="Arial"/>
            </a:endParaRPr>
          </a:p>
          <a:p>
            <a:pPr marL="1847880" lvl="3" indent="-335520">
              <a:lnSpc>
                <a:spcPct val="90000"/>
              </a:lnSpc>
              <a:spcBef>
                <a:spcPts val="1400"/>
              </a:spcBef>
              <a:buClr>
                <a:srgbClr val="000000"/>
              </a:buClr>
              <a:buSzPct val="75000"/>
              <a:buFont typeface="Wingdings" charset="2"/>
              <a:buChar char=""/>
            </a:pPr>
            <a:r>
              <a:rPr lang="ru-RU" sz="2800" b="0" strike="noStrike" spc="-1">
                <a:solidFill>
                  <a:srgbClr val="000000"/>
                </a:solidFill>
                <a:latin typeface="Arial"/>
                <a:ea typeface="Arial"/>
              </a:rPr>
              <a:t>Уровень текста 4</a:t>
            </a:r>
            <a:endParaRPr lang="ru-RU" sz="2800" b="0" strike="noStrike" spc="-1">
              <a:solidFill>
                <a:srgbClr val="000000"/>
              </a:solidFill>
              <a:latin typeface="Arial"/>
            </a:endParaRPr>
          </a:p>
          <a:p>
            <a:pPr marL="2246400" lvl="4" indent="-302040">
              <a:lnSpc>
                <a:spcPct val="90000"/>
              </a:lnSpc>
              <a:spcBef>
                <a:spcPts val="1400"/>
              </a:spcBef>
              <a:buClr>
                <a:srgbClr val="000000"/>
              </a:buClr>
              <a:buSzPct val="45000"/>
              <a:buFont typeface="Wingdings" charset="2"/>
              <a:buChar char=""/>
            </a:pPr>
            <a:r>
              <a:rPr lang="ru-RU" sz="2800" b="0" strike="noStrike" spc="-1">
                <a:solidFill>
                  <a:srgbClr val="000000"/>
                </a:solidFill>
                <a:latin typeface="Arial"/>
                <a:ea typeface="Arial"/>
              </a:rPr>
              <a:t>Уровень текста 5</a:t>
            </a:r>
            <a:endParaRPr lang="ru-RU" sz="2800" b="0" strike="noStrike" spc="-1">
              <a:solidFill>
                <a:srgbClr val="000000"/>
              </a:solidFill>
              <a:latin typeface="Arial"/>
            </a:endParaRPr>
          </a:p>
        </p:txBody>
      </p:sp>
      <p:sp>
        <p:nvSpPr>
          <p:cNvPr id="41" name="PlaceHolder 3"/>
          <p:cNvSpPr>
            <a:spLocks noGrp="1"/>
          </p:cNvSpPr>
          <p:nvPr>
            <p:ph type="sldNum"/>
          </p:nvPr>
        </p:nvSpPr>
        <p:spPr>
          <a:xfrm>
            <a:off x="6285600" y="6583320"/>
            <a:ext cx="3034080" cy="393480"/>
          </a:xfrm>
          <a:prstGeom prst="rect">
            <a:avLst/>
          </a:prstGeom>
        </p:spPr>
        <p:txBody>
          <a:bodyPr lIns="45720" tIns="45000" rIns="45720" bIns="45000" anchor="ctr"/>
          <a:lstStyle/>
          <a:p>
            <a:pPr algn="r">
              <a:lnSpc>
                <a:spcPct val="100000"/>
              </a:lnSpc>
            </a:pPr>
            <a:fld id="{061C312A-1DDE-4ADF-85B5-B17628E923E9}" type="slidenum">
              <a:rPr lang="ru-RU" sz="1200" b="0" strike="noStrike" spc="-1">
                <a:solidFill>
                  <a:srgbClr val="000000"/>
                </a:solidFill>
                <a:latin typeface="Arial"/>
                <a:ea typeface="Arial"/>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cardiopack_fon-01.png"/>
          <p:cNvPicPr/>
          <p:nvPr/>
        </p:nvPicPr>
        <p:blipFill>
          <a:blip r:embed="rId2"/>
          <a:stretch/>
        </p:blipFill>
        <p:spPr>
          <a:xfrm>
            <a:off x="-33480" y="-22320"/>
            <a:ext cx="13071600" cy="7359480"/>
          </a:xfrm>
          <a:prstGeom prst="rect">
            <a:avLst/>
          </a:prstGeom>
          <a:ln w="12600">
            <a:noFill/>
          </a:ln>
        </p:spPr>
      </p:pic>
      <p:sp>
        <p:nvSpPr>
          <p:cNvPr id="85" name="CustomShape 1"/>
          <p:cNvSpPr/>
          <p:nvPr/>
        </p:nvSpPr>
        <p:spPr>
          <a:xfrm>
            <a:off x="1382040" y="2365920"/>
            <a:ext cx="4283640" cy="13971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10000"/>
              </a:lnSpc>
            </a:pPr>
            <a:r>
              <a:rPr lang="ru-RU" sz="6000" b="1" strike="noStrike" spc="-1" dirty="0">
                <a:solidFill>
                  <a:srgbClr val="FFFFFF"/>
                </a:solidFill>
                <a:latin typeface="Arial"/>
                <a:ea typeface="Arial"/>
              </a:rPr>
              <a:t>CardioPack</a:t>
            </a:r>
            <a:endParaRPr lang="ru-RU" sz="6000" b="0" strike="noStrike" spc="-1" dirty="0">
              <a:latin typeface="Arial"/>
            </a:endParaRPr>
          </a:p>
          <a:p>
            <a:pPr>
              <a:lnSpc>
                <a:spcPct val="110000"/>
              </a:lnSpc>
            </a:pPr>
            <a:r>
              <a:rPr lang="en-US" sz="1800" b="1" strike="noStrike" cap="all" spc="-1" dirty="0" smtClean="0">
                <a:solidFill>
                  <a:srgbClr val="FFFFFF"/>
                </a:solidFill>
                <a:latin typeface="Arial"/>
                <a:ea typeface="Arial"/>
              </a:rPr>
              <a:t>SUPPORTING HEART HEALTH</a:t>
            </a:r>
            <a:endParaRPr lang="ru-RU" sz="1800" b="0" strike="noStrike" spc="-1" dirty="0">
              <a:latin typeface="Arial"/>
            </a:endParaRPr>
          </a:p>
        </p:txBody>
      </p:sp>
      <p:pic>
        <p:nvPicPr>
          <p:cNvPr id="87" name="logo new-01.png"/>
          <p:cNvPicPr/>
          <p:nvPr/>
        </p:nvPicPr>
        <p:blipFill>
          <a:blip r:embed="rId3"/>
          <a:stretch/>
        </p:blipFill>
        <p:spPr>
          <a:xfrm>
            <a:off x="1281240" y="6285960"/>
            <a:ext cx="1549800" cy="272160"/>
          </a:xfrm>
          <a:prstGeom prst="rect">
            <a:avLst/>
          </a:prstGeom>
          <a:ln w="12600">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920" y="790220"/>
            <a:ext cx="4899413" cy="5821086"/>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176" name="cardiopack_fon33-01.png"/>
          <p:cNvPicPr/>
          <p:nvPr/>
        </p:nvPicPr>
        <p:blipFill>
          <a:blip r:embed="rId3"/>
          <a:stretch/>
        </p:blipFill>
        <p:spPr>
          <a:xfrm>
            <a:off x="12960" y="0"/>
            <a:ext cx="12978720" cy="7314840"/>
          </a:xfrm>
          <a:prstGeom prst="rect">
            <a:avLst/>
          </a:prstGeom>
          <a:ln w="12600">
            <a:noFill/>
          </a:ln>
        </p:spPr>
      </p:pic>
      <p:sp>
        <p:nvSpPr>
          <p:cNvPr id="177" name="CustomShape 1"/>
          <p:cNvSpPr/>
          <p:nvPr/>
        </p:nvSpPr>
        <p:spPr>
          <a:xfrm>
            <a:off x="542520" y="846720"/>
            <a:ext cx="6356160" cy="6382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strike="noStrike" cap="all" spc="-1" dirty="0" smtClean="0">
                <a:solidFill>
                  <a:srgbClr val="FFFFFF"/>
                </a:solidFill>
                <a:latin typeface="Arial"/>
                <a:ea typeface="Arial"/>
              </a:rPr>
              <a:t>SYNERGY OF COMPONENTS</a:t>
            </a:r>
            <a:endParaRPr lang="ru-RU" sz="3600" b="0" strike="noStrike" spc="-1" dirty="0">
              <a:latin typeface="Arial"/>
            </a:endParaRPr>
          </a:p>
        </p:txBody>
      </p:sp>
      <p:sp>
        <p:nvSpPr>
          <p:cNvPr id="178" name="CustomShape 2"/>
          <p:cNvSpPr/>
          <p:nvPr/>
        </p:nvSpPr>
        <p:spPr>
          <a:xfrm>
            <a:off x="1283040" y="2292120"/>
            <a:ext cx="8573760" cy="3594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2800" b="1" cap="all" spc="-1" dirty="0">
                <a:solidFill>
                  <a:srgbClr val="FFFFFF"/>
                </a:solidFill>
                <a:latin typeface="Arial Black"/>
                <a:ea typeface="Arial Black"/>
              </a:rPr>
              <a:t>Taurine + Coenzyme </a:t>
            </a:r>
            <a:r>
              <a:rPr lang="en-US" sz="2800" b="1" cap="all" spc="-1" dirty="0" smtClean="0">
                <a:solidFill>
                  <a:srgbClr val="FFFFFF"/>
                </a:solidFill>
                <a:latin typeface="Arial Black"/>
                <a:ea typeface="Arial Black"/>
              </a:rPr>
              <a:t>Q10</a:t>
            </a:r>
          </a:p>
          <a:p>
            <a:pPr>
              <a:lnSpc>
                <a:spcPct val="100000"/>
              </a:lnSpc>
            </a:pPr>
            <a:r>
              <a:rPr lang="en-US" b="1" spc="-1" dirty="0">
                <a:solidFill>
                  <a:srgbClr val="FFFFFF"/>
                </a:solidFill>
                <a:ea typeface="Arial"/>
              </a:rPr>
              <a:t>to maintain heart </a:t>
            </a:r>
            <a:r>
              <a:rPr lang="en-US" b="1" spc="-1" dirty="0" smtClean="0">
                <a:solidFill>
                  <a:srgbClr val="FFFFFF"/>
                </a:solidFill>
                <a:ea typeface="Arial"/>
              </a:rPr>
              <a:t>energy</a:t>
            </a:r>
          </a:p>
          <a:p>
            <a:pPr>
              <a:lnSpc>
                <a:spcPct val="100000"/>
              </a:lnSpc>
            </a:pPr>
            <a:endParaRPr lang="en-US" sz="1800" b="1" strike="noStrike" spc="-1" dirty="0">
              <a:solidFill>
                <a:srgbClr val="FFFFFF"/>
              </a:solidFill>
              <a:latin typeface="Arial"/>
            </a:endParaRPr>
          </a:p>
          <a:p>
            <a:pPr>
              <a:lnSpc>
                <a:spcPct val="100000"/>
              </a:lnSpc>
            </a:pPr>
            <a:endParaRPr lang="ru-RU" sz="1800" b="0" strike="noStrike" spc="-1" dirty="0">
              <a:latin typeface="Arial"/>
            </a:endParaRPr>
          </a:p>
          <a:p>
            <a:r>
              <a:rPr lang="en-US" sz="2800" cap="all" spc="-1" dirty="0">
                <a:solidFill>
                  <a:srgbClr val="FFFFFF"/>
                </a:solidFill>
                <a:latin typeface="Arial Black"/>
                <a:ea typeface="Arial Black"/>
              </a:rPr>
              <a:t>Potassium + </a:t>
            </a:r>
            <a:r>
              <a:rPr lang="en-US" sz="2800" cap="all" spc="-1" dirty="0" smtClean="0">
                <a:solidFill>
                  <a:srgbClr val="FFFFFF"/>
                </a:solidFill>
                <a:latin typeface="Arial Black"/>
                <a:ea typeface="Arial Black"/>
              </a:rPr>
              <a:t>Magnesium</a:t>
            </a:r>
          </a:p>
          <a:p>
            <a:r>
              <a:rPr lang="en-US" b="1" spc="-1" dirty="0">
                <a:solidFill>
                  <a:srgbClr val="FFFFFF"/>
                </a:solidFill>
                <a:ea typeface="Arial"/>
              </a:rPr>
              <a:t>to maintain a normal heart </a:t>
            </a:r>
            <a:r>
              <a:rPr lang="en-US" b="1" spc="-1" dirty="0" smtClean="0">
                <a:solidFill>
                  <a:srgbClr val="FFFFFF"/>
                </a:solidFill>
                <a:ea typeface="Arial"/>
              </a:rPr>
              <a:t>rate</a:t>
            </a:r>
            <a:endParaRPr lang="en-US" b="1" spc="-1" dirty="0" smtClean="0">
              <a:solidFill>
                <a:srgbClr val="FFFFFF"/>
              </a:solidFill>
              <a:ea typeface="Arial"/>
            </a:endParaRPr>
          </a:p>
          <a:p>
            <a:endParaRPr lang="en-US" sz="1800" b="1" strike="noStrike" spc="-1" dirty="0">
              <a:solidFill>
                <a:srgbClr val="FFFFFF"/>
              </a:solidFill>
              <a:latin typeface="Arial"/>
            </a:endParaRPr>
          </a:p>
          <a:p>
            <a:endParaRPr lang="ru-RU" sz="1800" b="0" strike="noStrike" spc="-1" dirty="0">
              <a:latin typeface="Arial"/>
            </a:endParaRPr>
          </a:p>
          <a:p>
            <a:r>
              <a:rPr lang="en-US" sz="2800" cap="all" spc="-1" dirty="0">
                <a:solidFill>
                  <a:srgbClr val="FFFFFF"/>
                </a:solidFill>
                <a:latin typeface="Arial Black"/>
                <a:ea typeface="Arial Black"/>
              </a:rPr>
              <a:t>Potassium + Magnesium + Taurine + Coenzyme </a:t>
            </a:r>
            <a:r>
              <a:rPr lang="en-US" sz="2800" cap="all" spc="-1" dirty="0" smtClean="0">
                <a:solidFill>
                  <a:srgbClr val="FFFFFF"/>
                </a:solidFill>
                <a:latin typeface="Arial Black"/>
                <a:ea typeface="Arial Black"/>
              </a:rPr>
              <a:t>Q10</a:t>
            </a:r>
          </a:p>
          <a:p>
            <a:r>
              <a:rPr lang="en-US" b="1" spc="-1" dirty="0">
                <a:solidFill>
                  <a:srgbClr val="FFFFFF"/>
                </a:solidFill>
                <a:ea typeface="Arial"/>
              </a:rPr>
              <a:t> </a:t>
            </a:r>
            <a:r>
              <a:rPr lang="en-US" b="1" spc="-1" dirty="0" smtClean="0">
                <a:solidFill>
                  <a:srgbClr val="FFFFFF"/>
                </a:solidFill>
                <a:ea typeface="Arial"/>
              </a:rPr>
              <a:t>to maintain </a:t>
            </a:r>
            <a:r>
              <a:rPr lang="en-US" b="1" spc="-1" dirty="0">
                <a:solidFill>
                  <a:srgbClr val="FFFFFF"/>
                </a:solidFill>
                <a:ea typeface="Arial"/>
              </a:rPr>
              <a:t>heart </a:t>
            </a:r>
            <a:r>
              <a:rPr lang="en-US" b="1" spc="-1" dirty="0" smtClean="0">
                <a:solidFill>
                  <a:srgbClr val="FFFFFF"/>
                </a:solidFill>
                <a:ea typeface="Arial"/>
              </a:rPr>
              <a:t>health</a:t>
            </a:r>
            <a:endParaRPr lang="ru-RU" sz="1800" b="0" strike="noStrike" spc="-1" dirty="0">
              <a:latin typeface="Arial"/>
            </a:endParaRPr>
          </a:p>
        </p:txBody>
      </p:sp>
      <p:pic>
        <p:nvPicPr>
          <p:cNvPr id="179" name="cardiopack_heart-01-01.png"/>
          <p:cNvPicPr/>
          <p:nvPr/>
        </p:nvPicPr>
        <p:blipFill>
          <a:blip r:embed="rId4"/>
          <a:stretch/>
        </p:blipFill>
        <p:spPr>
          <a:xfrm>
            <a:off x="592200" y="2385000"/>
            <a:ext cx="455040" cy="413280"/>
          </a:xfrm>
          <a:prstGeom prst="rect">
            <a:avLst/>
          </a:prstGeom>
          <a:ln w="12600">
            <a:noFill/>
          </a:ln>
        </p:spPr>
      </p:pic>
      <p:pic>
        <p:nvPicPr>
          <p:cNvPr id="180" name="cardiopack_heart-01-01.png"/>
          <p:cNvPicPr/>
          <p:nvPr/>
        </p:nvPicPr>
        <p:blipFill>
          <a:blip r:embed="rId4"/>
          <a:stretch/>
        </p:blipFill>
        <p:spPr>
          <a:xfrm>
            <a:off x="592200" y="3638160"/>
            <a:ext cx="455040" cy="413280"/>
          </a:xfrm>
          <a:prstGeom prst="rect">
            <a:avLst/>
          </a:prstGeom>
          <a:ln w="12600">
            <a:noFill/>
          </a:ln>
        </p:spPr>
      </p:pic>
      <p:pic>
        <p:nvPicPr>
          <p:cNvPr id="181" name="cardiopack_heart-01-01.png"/>
          <p:cNvPicPr/>
          <p:nvPr/>
        </p:nvPicPr>
        <p:blipFill>
          <a:blip r:embed="rId4"/>
          <a:stretch/>
        </p:blipFill>
        <p:spPr>
          <a:xfrm>
            <a:off x="592200" y="5031360"/>
            <a:ext cx="455040" cy="41328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7687800" y="-10440"/>
            <a:ext cx="5378040" cy="7335720"/>
          </a:xfrm>
          <a:prstGeom prst="rect">
            <a:avLst/>
          </a:prstGeom>
          <a:solidFill>
            <a:srgbClr val="FFAFB1"/>
          </a:solidFill>
          <a:ln w="12600">
            <a:noFill/>
          </a:ln>
        </p:spPr>
        <p:style>
          <a:lnRef idx="0">
            <a:scrgbClr r="0" g="0" b="0"/>
          </a:lnRef>
          <a:fillRef idx="0">
            <a:scrgbClr r="0" g="0" b="0"/>
          </a:fillRef>
          <a:effectRef idx="0">
            <a:scrgbClr r="0" g="0" b="0"/>
          </a:effectRef>
          <a:fontRef idx="minor"/>
        </p:style>
      </p:sp>
      <p:sp>
        <p:nvSpPr>
          <p:cNvPr id="183" name="CustomShape 2"/>
          <p:cNvSpPr/>
          <p:nvPr/>
        </p:nvSpPr>
        <p:spPr>
          <a:xfrm>
            <a:off x="568800" y="846720"/>
            <a:ext cx="5367240" cy="118764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strike="noStrike" cap="all" spc="-1" dirty="0" smtClean="0">
                <a:solidFill>
                  <a:srgbClr val="FC533D"/>
                </a:solidFill>
                <a:latin typeface="Arial"/>
                <a:ea typeface="Arial"/>
              </a:rPr>
              <a:t>PENTOKAN</a:t>
            </a:r>
            <a:r>
              <a:rPr lang="ru-RU" sz="3600" b="1" strike="noStrike" cap="all" spc="-1" dirty="0" smtClean="0">
                <a:solidFill>
                  <a:srgbClr val="FC533D"/>
                </a:solidFill>
                <a:latin typeface="Arial"/>
                <a:ea typeface="Arial"/>
              </a:rPr>
              <a:t> </a:t>
            </a:r>
            <a:r>
              <a:rPr lang="ru-RU" sz="3600" b="1" strike="noStrike" cap="all" spc="-1" dirty="0">
                <a:solidFill>
                  <a:srgbClr val="FC533D"/>
                </a:solidFill>
                <a:latin typeface="Arial"/>
                <a:ea typeface="Arial"/>
              </a:rPr>
              <a:t>—</a:t>
            </a:r>
            <a:endParaRPr lang="ru-RU" sz="3600" b="0" strike="noStrike" spc="-1" dirty="0">
              <a:latin typeface="Arial"/>
            </a:endParaRPr>
          </a:p>
          <a:p>
            <a:pPr>
              <a:lnSpc>
                <a:spcPct val="100000"/>
              </a:lnSpc>
            </a:pPr>
            <a:r>
              <a:rPr lang="en-US" sz="3600" b="1" strike="noStrike" cap="all" spc="-1" dirty="0" smtClean="0">
                <a:solidFill>
                  <a:srgbClr val="FC533D"/>
                </a:solidFill>
                <a:latin typeface="Arial"/>
                <a:ea typeface="Arial"/>
              </a:rPr>
              <a:t>CELLULAR ENERGY</a:t>
            </a:r>
            <a:endParaRPr lang="ru-RU" sz="3600" b="0" strike="noStrike" spc="-1" dirty="0">
              <a:latin typeface="Arial"/>
            </a:endParaRPr>
          </a:p>
        </p:txBody>
      </p:sp>
      <p:sp>
        <p:nvSpPr>
          <p:cNvPr id="184" name="CustomShape 3"/>
          <p:cNvSpPr/>
          <p:nvPr/>
        </p:nvSpPr>
        <p:spPr>
          <a:xfrm>
            <a:off x="719460" y="2153160"/>
            <a:ext cx="5456880" cy="51616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200000"/>
              </a:lnSpc>
            </a:pPr>
            <a:r>
              <a:rPr lang="en-US" b="1" spc="-1" dirty="0" smtClean="0">
                <a:solidFill>
                  <a:srgbClr val="535353"/>
                </a:solidFill>
                <a:latin typeface="Arial"/>
              </a:rPr>
              <a:t>Supports heart performance</a:t>
            </a:r>
            <a:endParaRPr lang="ru-RU" b="0" strike="noStrike" spc="-1" dirty="0">
              <a:latin typeface="Arial"/>
            </a:endParaRPr>
          </a:p>
          <a:p>
            <a:pPr>
              <a:lnSpc>
                <a:spcPct val="200000"/>
              </a:lnSpc>
            </a:pPr>
            <a:r>
              <a:rPr lang="en-US" b="1" spc="-1" dirty="0" smtClean="0">
                <a:solidFill>
                  <a:srgbClr val="535353"/>
                </a:solidFill>
                <a:ea typeface="Arial"/>
              </a:rPr>
              <a:t>Ensures </a:t>
            </a:r>
            <a:r>
              <a:rPr lang="en-US" b="1" spc="-1" dirty="0">
                <a:solidFill>
                  <a:srgbClr val="535353"/>
                </a:solidFill>
                <a:ea typeface="Arial"/>
              </a:rPr>
              <a:t>the proper functioning of the Sodium-Potassium </a:t>
            </a:r>
            <a:r>
              <a:rPr lang="en-US" b="1" spc="-1" dirty="0" smtClean="0">
                <a:solidFill>
                  <a:srgbClr val="535353"/>
                </a:solidFill>
                <a:ea typeface="Arial"/>
              </a:rPr>
              <a:t>pump </a:t>
            </a:r>
          </a:p>
          <a:p>
            <a:pPr>
              <a:lnSpc>
                <a:spcPct val="200000"/>
              </a:lnSpc>
            </a:pPr>
            <a:r>
              <a:rPr lang="en-US" b="1" spc="-1" dirty="0" smtClean="0">
                <a:solidFill>
                  <a:srgbClr val="535353"/>
                </a:solidFill>
                <a:ea typeface="Arial"/>
              </a:rPr>
              <a:t>Helps </a:t>
            </a:r>
            <a:r>
              <a:rPr lang="en-US" b="1" spc="-1" dirty="0" smtClean="0">
                <a:solidFill>
                  <a:srgbClr val="535353"/>
                </a:solidFill>
                <a:ea typeface="Arial"/>
              </a:rPr>
              <a:t>to stabilize the heart </a:t>
            </a:r>
            <a:r>
              <a:rPr lang="en-US" b="1" spc="-1" dirty="0" smtClean="0">
                <a:solidFill>
                  <a:srgbClr val="535353"/>
                </a:solidFill>
                <a:ea typeface="Arial"/>
              </a:rPr>
              <a:t>rate</a:t>
            </a:r>
            <a:endParaRPr lang="ru-RU" b="0" strike="noStrike" spc="-1" dirty="0">
              <a:latin typeface="Arial"/>
            </a:endParaRPr>
          </a:p>
          <a:p>
            <a:pPr>
              <a:lnSpc>
                <a:spcPct val="100000"/>
              </a:lnSpc>
            </a:pP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r>
              <a:rPr lang="en-US" spc="-1" dirty="0">
                <a:solidFill>
                  <a:srgbClr val="535353"/>
                </a:solidFill>
                <a:ea typeface="Arial"/>
              </a:rPr>
              <a:t>Effervescent tablets ensure </a:t>
            </a:r>
            <a:r>
              <a:rPr lang="en-US" spc="-1" dirty="0" smtClean="0">
                <a:solidFill>
                  <a:srgbClr val="535353"/>
                </a:solidFill>
                <a:ea typeface="Arial"/>
              </a:rPr>
              <a:t>bioavailability</a:t>
            </a:r>
            <a:endParaRPr lang="en-US" spc="-1" dirty="0">
              <a:solidFill>
                <a:srgbClr val="535353"/>
              </a:solidFill>
              <a:ea typeface="Arial"/>
            </a:endParaRPr>
          </a:p>
          <a:p>
            <a:pPr>
              <a:lnSpc>
                <a:spcPct val="100000"/>
              </a:lnSpc>
            </a:pPr>
            <a:r>
              <a:rPr lang="en-US" spc="-1" dirty="0">
                <a:solidFill>
                  <a:srgbClr val="535353"/>
                </a:solidFill>
                <a:ea typeface="Arial"/>
              </a:rPr>
              <a:t>of potassium </a:t>
            </a:r>
            <a:endParaRPr lang="en-US" spc="-1" dirty="0" smtClean="0">
              <a:solidFill>
                <a:srgbClr val="535353"/>
              </a:solidFill>
              <a:ea typeface="Arial"/>
            </a:endParaRPr>
          </a:p>
          <a:p>
            <a:pPr>
              <a:lnSpc>
                <a:spcPct val="100000"/>
              </a:lnSpc>
            </a:pPr>
            <a:endParaRPr lang="en-US" sz="1800" b="1" strike="noStrike" cap="all" spc="-1" dirty="0">
              <a:solidFill>
                <a:srgbClr val="535353"/>
              </a:solidFill>
              <a:latin typeface="Calibri"/>
              <a:ea typeface="Calibri"/>
            </a:endParaRPr>
          </a:p>
          <a:p>
            <a:pPr>
              <a:lnSpc>
                <a:spcPct val="100000"/>
              </a:lnSpc>
            </a:pPr>
            <a:r>
              <a:rPr lang="en-US" sz="1800" b="1" strike="noStrike" cap="all" spc="-1" dirty="0" smtClean="0">
                <a:solidFill>
                  <a:srgbClr val="535353"/>
                </a:solidFill>
                <a:latin typeface="Calibri"/>
                <a:ea typeface="Calibri"/>
              </a:rPr>
              <a:t>INGREDIENTS (1 tablet)</a:t>
            </a:r>
            <a:r>
              <a:rPr lang="ru-RU" sz="1800" b="1" strike="noStrike" cap="all" spc="-1" dirty="0" smtClean="0">
                <a:solidFill>
                  <a:srgbClr val="535353"/>
                </a:solidFill>
                <a:latin typeface="Calibri"/>
                <a:ea typeface="Calibri"/>
              </a:rPr>
              <a:t>:</a:t>
            </a:r>
            <a:endParaRPr lang="ru-RU" sz="1800" b="0" strike="noStrike" spc="-1" dirty="0">
              <a:latin typeface="Arial"/>
            </a:endParaRPr>
          </a:p>
          <a:p>
            <a:pPr>
              <a:lnSpc>
                <a:spcPct val="100000"/>
              </a:lnSpc>
            </a:pPr>
            <a:r>
              <a:rPr lang="sv-SE" spc="-1" dirty="0">
                <a:solidFill>
                  <a:srgbClr val="535353"/>
                </a:solidFill>
                <a:latin typeface="Calibri"/>
                <a:ea typeface="Calibri"/>
              </a:rPr>
              <a:t>Potassium </a:t>
            </a:r>
            <a:r>
              <a:rPr lang="sv-SE" spc="-1" dirty="0" smtClean="0">
                <a:solidFill>
                  <a:srgbClr val="535353"/>
                </a:solidFill>
                <a:latin typeface="Calibri"/>
                <a:ea typeface="Calibri"/>
              </a:rPr>
              <a:t>......420 </a:t>
            </a:r>
            <a:r>
              <a:rPr lang="sv-SE" spc="-1" dirty="0">
                <a:solidFill>
                  <a:srgbClr val="535353"/>
                </a:solidFill>
                <a:latin typeface="Calibri"/>
                <a:ea typeface="Calibri"/>
              </a:rPr>
              <a:t>mg</a:t>
            </a:r>
          </a:p>
          <a:p>
            <a:pPr>
              <a:lnSpc>
                <a:spcPct val="100000"/>
              </a:lnSpc>
            </a:pPr>
            <a:r>
              <a:rPr lang="sv-SE" spc="-1" dirty="0">
                <a:solidFill>
                  <a:srgbClr val="535353"/>
                </a:solidFill>
                <a:latin typeface="Calibri"/>
                <a:ea typeface="Calibri"/>
              </a:rPr>
              <a:t>Vitamin C</a:t>
            </a:r>
            <a:r>
              <a:rPr lang="sv-SE" spc="-1" dirty="0" smtClean="0">
                <a:solidFill>
                  <a:srgbClr val="535353"/>
                </a:solidFill>
                <a:latin typeface="Calibri"/>
                <a:ea typeface="Calibri"/>
              </a:rPr>
              <a:t>……..100 </a:t>
            </a:r>
            <a:r>
              <a:rPr lang="sv-SE" spc="-1" dirty="0">
                <a:solidFill>
                  <a:srgbClr val="535353"/>
                </a:solidFill>
                <a:latin typeface="Calibri"/>
                <a:ea typeface="Calibri"/>
              </a:rPr>
              <a:t>mg</a:t>
            </a:r>
          </a:p>
          <a:p>
            <a:pPr>
              <a:lnSpc>
                <a:spcPct val="100000"/>
              </a:lnSpc>
            </a:pPr>
            <a:r>
              <a:rPr lang="sv-SE" spc="-1" dirty="0">
                <a:solidFill>
                  <a:srgbClr val="535353"/>
                </a:solidFill>
                <a:latin typeface="Calibri"/>
                <a:ea typeface="Calibri"/>
              </a:rPr>
              <a:t>Ribose </a:t>
            </a:r>
            <a:r>
              <a:rPr lang="sv-SE" spc="-1" dirty="0" smtClean="0">
                <a:solidFill>
                  <a:srgbClr val="535353"/>
                </a:solidFill>
                <a:latin typeface="Calibri"/>
                <a:ea typeface="Calibri"/>
              </a:rPr>
              <a:t>............20 </a:t>
            </a:r>
            <a:r>
              <a:rPr lang="sv-SE" spc="-1" dirty="0">
                <a:solidFill>
                  <a:srgbClr val="535353"/>
                </a:solidFill>
                <a:latin typeface="Calibri"/>
                <a:ea typeface="Calibri"/>
              </a:rPr>
              <a:t>mg</a:t>
            </a:r>
            <a:endParaRPr lang="ru-RU" sz="1800" b="0" strike="noStrike" spc="-1" dirty="0">
              <a:latin typeface="Arial"/>
            </a:endParaRPr>
          </a:p>
        </p:txBody>
      </p:sp>
      <p:pic>
        <p:nvPicPr>
          <p:cNvPr id="185" name="cardiopack_heart-01.png"/>
          <p:cNvPicPr/>
          <p:nvPr/>
        </p:nvPicPr>
        <p:blipFill>
          <a:blip r:embed="rId3"/>
          <a:stretch/>
        </p:blipFill>
        <p:spPr>
          <a:xfrm>
            <a:off x="418140" y="2413449"/>
            <a:ext cx="301320" cy="273600"/>
          </a:xfrm>
          <a:prstGeom prst="rect">
            <a:avLst/>
          </a:prstGeom>
          <a:ln w="12600">
            <a:noFill/>
          </a:ln>
        </p:spPr>
      </p:pic>
      <p:pic>
        <p:nvPicPr>
          <p:cNvPr id="186" name="93376c75345dddeba709614bcd839d60.png"/>
          <p:cNvPicPr/>
          <p:nvPr/>
        </p:nvPicPr>
        <p:blipFill>
          <a:blip r:embed="rId4"/>
          <a:stretch/>
        </p:blipFill>
        <p:spPr>
          <a:xfrm>
            <a:off x="7563600" y="0"/>
            <a:ext cx="5626800" cy="7314840"/>
          </a:xfrm>
          <a:prstGeom prst="rect">
            <a:avLst/>
          </a:prstGeom>
          <a:ln w="12600">
            <a:noFill/>
          </a:ln>
        </p:spPr>
      </p:pic>
      <p:pic>
        <p:nvPicPr>
          <p:cNvPr id="187" name="cardiopack_heart-01.png"/>
          <p:cNvPicPr/>
          <p:nvPr/>
        </p:nvPicPr>
        <p:blipFill>
          <a:blip r:embed="rId3"/>
          <a:stretch/>
        </p:blipFill>
        <p:spPr>
          <a:xfrm>
            <a:off x="418140" y="2957769"/>
            <a:ext cx="301320" cy="273600"/>
          </a:xfrm>
          <a:prstGeom prst="rect">
            <a:avLst/>
          </a:prstGeom>
          <a:ln w="12600">
            <a:noFill/>
          </a:ln>
        </p:spPr>
      </p:pic>
      <p:pic>
        <p:nvPicPr>
          <p:cNvPr id="188" name="cardiopack_heart-01.png"/>
          <p:cNvPicPr/>
          <p:nvPr/>
        </p:nvPicPr>
        <p:blipFill>
          <a:blip r:embed="rId3"/>
          <a:stretch/>
        </p:blipFill>
        <p:spPr>
          <a:xfrm>
            <a:off x="418140" y="3506769"/>
            <a:ext cx="301320" cy="27360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7687800" y="-10440"/>
            <a:ext cx="5378040" cy="7335720"/>
          </a:xfrm>
          <a:prstGeom prst="rect">
            <a:avLst/>
          </a:prstGeom>
          <a:solidFill>
            <a:srgbClr val="F95444"/>
          </a:solidFill>
          <a:ln w="12600">
            <a:noFill/>
          </a:ln>
        </p:spPr>
        <p:style>
          <a:lnRef idx="0">
            <a:scrgbClr r="0" g="0" b="0"/>
          </a:lnRef>
          <a:fillRef idx="0">
            <a:scrgbClr r="0" g="0" b="0"/>
          </a:fillRef>
          <a:effectRef idx="0">
            <a:scrgbClr r="0" g="0" b="0"/>
          </a:effectRef>
          <a:fontRef idx="minor"/>
        </p:style>
      </p:sp>
      <p:sp>
        <p:nvSpPr>
          <p:cNvPr id="190" name="CustomShape 2"/>
          <p:cNvSpPr/>
          <p:nvPr/>
        </p:nvSpPr>
        <p:spPr>
          <a:xfrm>
            <a:off x="538200" y="846720"/>
            <a:ext cx="5670720" cy="22849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600" b="1" cap="all" spc="-1" dirty="0">
                <a:solidFill>
                  <a:srgbClr val="FC533D"/>
                </a:solidFill>
                <a:ea typeface="Arial"/>
              </a:rPr>
              <a:t>Coenzyme Q10 -</a:t>
            </a:r>
          </a:p>
          <a:p>
            <a:pPr>
              <a:lnSpc>
                <a:spcPct val="100000"/>
              </a:lnSpc>
            </a:pPr>
            <a:r>
              <a:rPr lang="en-US" sz="3600" b="1" cap="all" spc="-1" dirty="0">
                <a:solidFill>
                  <a:srgbClr val="FC533D"/>
                </a:solidFill>
                <a:ea typeface="Arial"/>
              </a:rPr>
              <a:t>heart protection</a:t>
            </a:r>
          </a:p>
          <a:p>
            <a:pPr>
              <a:lnSpc>
                <a:spcPct val="100000"/>
              </a:lnSpc>
            </a:pPr>
            <a:r>
              <a:rPr lang="en-US" sz="3600" b="1" cap="all" spc="-1" dirty="0">
                <a:solidFill>
                  <a:srgbClr val="FC533D"/>
                </a:solidFill>
                <a:ea typeface="Arial"/>
              </a:rPr>
              <a:t>from aging</a:t>
            </a:r>
            <a:endParaRPr lang="ru-RU" sz="3600" b="0" strike="noStrike" spc="-1" dirty="0">
              <a:latin typeface="Arial"/>
            </a:endParaRPr>
          </a:p>
        </p:txBody>
      </p:sp>
      <p:sp>
        <p:nvSpPr>
          <p:cNvPr id="191" name="CustomShape 3"/>
          <p:cNvSpPr/>
          <p:nvPr/>
        </p:nvSpPr>
        <p:spPr>
          <a:xfrm>
            <a:off x="1017720" y="2853360"/>
            <a:ext cx="6125760" cy="29145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b="1" spc="-1" dirty="0">
                <a:solidFill>
                  <a:srgbClr val="535353"/>
                </a:solidFill>
                <a:ea typeface="Arial"/>
              </a:rPr>
              <a:t>Coenzyme Q10 is beneficial for heart </a:t>
            </a:r>
            <a:r>
              <a:rPr lang="en-US" b="1" spc="-1" dirty="0" smtClean="0">
                <a:solidFill>
                  <a:srgbClr val="535353"/>
                </a:solidFill>
                <a:ea typeface="Arial"/>
              </a:rPr>
              <a:t>health</a:t>
            </a:r>
          </a:p>
          <a:p>
            <a:pPr>
              <a:lnSpc>
                <a:spcPct val="90000"/>
              </a:lnSpc>
            </a:pPr>
            <a:endParaRPr lang="ru-RU" sz="1800" b="0" strike="noStrike" spc="-1" dirty="0" smtClean="0">
              <a:latin typeface="Arial"/>
            </a:endParaRPr>
          </a:p>
          <a:p>
            <a:pPr>
              <a:lnSpc>
                <a:spcPct val="90000"/>
              </a:lnSpc>
            </a:pPr>
            <a:r>
              <a:rPr lang="en-US" b="1" spc="-1" dirty="0" smtClean="0">
                <a:solidFill>
                  <a:srgbClr val="535353"/>
                </a:solidFill>
                <a:ea typeface="Arial"/>
              </a:rPr>
              <a:t>Helps to slow </a:t>
            </a:r>
            <a:r>
              <a:rPr lang="en-US" b="1" spc="-1" dirty="0">
                <a:solidFill>
                  <a:srgbClr val="535353"/>
                </a:solidFill>
                <a:ea typeface="Arial"/>
              </a:rPr>
              <a:t>down the aging process of </a:t>
            </a:r>
            <a:r>
              <a:rPr lang="en-US" b="1" spc="-1" dirty="0" smtClean="0">
                <a:solidFill>
                  <a:srgbClr val="535353"/>
                </a:solidFill>
                <a:ea typeface="Arial"/>
              </a:rPr>
              <a:t>cells</a:t>
            </a:r>
          </a:p>
          <a:p>
            <a:pPr>
              <a:lnSpc>
                <a:spcPct val="90000"/>
              </a:lnSpc>
            </a:pPr>
            <a:endParaRPr lang="ru-RU" sz="1800" b="0" strike="noStrike" spc="-1" dirty="0">
              <a:latin typeface="Arial"/>
            </a:endParaRPr>
          </a:p>
          <a:p>
            <a:r>
              <a:rPr lang="en-US" b="1" spc="-1" dirty="0">
                <a:solidFill>
                  <a:srgbClr val="535353"/>
                </a:solidFill>
                <a:ea typeface="Arial"/>
              </a:rPr>
              <a:t>Helps to boost energy and speeds up recovery after strenuous physical </a:t>
            </a:r>
            <a:r>
              <a:rPr lang="en-US" b="1" spc="-1" dirty="0" smtClean="0">
                <a:solidFill>
                  <a:srgbClr val="535353"/>
                </a:solidFill>
                <a:ea typeface="Arial"/>
              </a:rPr>
              <a:t>activity</a:t>
            </a:r>
          </a:p>
          <a:p>
            <a:pPr>
              <a:lnSpc>
                <a:spcPct val="170000"/>
              </a:lnSpc>
            </a:pPr>
            <a:endParaRPr lang="ru-RU" sz="1800" b="0" strike="noStrike" spc="-1" dirty="0" smtClean="0">
              <a:latin typeface="Arial"/>
            </a:endParaRPr>
          </a:p>
          <a:p>
            <a:pPr>
              <a:lnSpc>
                <a:spcPct val="100000"/>
              </a:lnSpc>
            </a:pPr>
            <a:r>
              <a:rPr lang="en-US" sz="1800" b="1" strike="noStrike" cap="all" spc="-1" dirty="0" smtClean="0">
                <a:solidFill>
                  <a:srgbClr val="535353"/>
                </a:solidFill>
                <a:latin typeface="Calibri"/>
                <a:ea typeface="Calibri"/>
              </a:rPr>
              <a:t>INGREDIENTS (1 capsule)</a:t>
            </a:r>
            <a:r>
              <a:rPr lang="ru-RU" sz="1800" b="1" strike="noStrike" cap="all" spc="-1" dirty="0" smtClean="0">
                <a:solidFill>
                  <a:srgbClr val="535353"/>
                </a:solidFill>
                <a:latin typeface="Calibri"/>
                <a:ea typeface="Calibri"/>
              </a:rPr>
              <a:t>:</a:t>
            </a:r>
            <a:endParaRPr lang="ru-RU" sz="1800" b="0" strike="noStrike" spc="-1" dirty="0">
              <a:latin typeface="Arial"/>
            </a:endParaRPr>
          </a:p>
          <a:p>
            <a:pPr>
              <a:lnSpc>
                <a:spcPct val="100000"/>
              </a:lnSpc>
            </a:pPr>
            <a:r>
              <a:rPr lang="en-US" spc="-1" dirty="0">
                <a:solidFill>
                  <a:srgbClr val="535353"/>
                </a:solidFill>
                <a:latin typeface="Calibri"/>
                <a:ea typeface="Calibri"/>
              </a:rPr>
              <a:t>Coenzyme Q10 </a:t>
            </a:r>
            <a:r>
              <a:rPr lang="ru-RU" sz="1800" b="0" strike="noStrike" spc="-1" dirty="0" smtClean="0">
                <a:solidFill>
                  <a:srgbClr val="535353"/>
                </a:solidFill>
                <a:latin typeface="Calibri"/>
                <a:ea typeface="Calibri"/>
              </a:rPr>
              <a:t>……..100 </a:t>
            </a:r>
            <a:r>
              <a:rPr lang="en-US" sz="1800" b="0" strike="noStrike" spc="-1" dirty="0" smtClean="0">
                <a:solidFill>
                  <a:srgbClr val="535353"/>
                </a:solidFill>
                <a:latin typeface="Calibri"/>
                <a:ea typeface="Calibri"/>
              </a:rPr>
              <a:t>mg</a:t>
            </a:r>
            <a:endParaRPr lang="ru-RU" sz="1800" b="0" strike="noStrike" spc="-1" dirty="0">
              <a:latin typeface="Arial"/>
            </a:endParaRPr>
          </a:p>
        </p:txBody>
      </p:sp>
      <p:pic>
        <p:nvPicPr>
          <p:cNvPr id="192" name="cardiopack_heart-01.png"/>
          <p:cNvPicPr/>
          <p:nvPr/>
        </p:nvPicPr>
        <p:blipFill>
          <a:blip r:embed="rId3"/>
          <a:stretch/>
        </p:blipFill>
        <p:spPr>
          <a:xfrm>
            <a:off x="604080" y="2909880"/>
            <a:ext cx="301320" cy="273600"/>
          </a:xfrm>
          <a:prstGeom prst="rect">
            <a:avLst/>
          </a:prstGeom>
          <a:ln w="12600">
            <a:noFill/>
          </a:ln>
        </p:spPr>
      </p:pic>
      <p:pic>
        <p:nvPicPr>
          <p:cNvPr id="193" name="cardiopack_heart-01.png"/>
          <p:cNvPicPr/>
          <p:nvPr/>
        </p:nvPicPr>
        <p:blipFill>
          <a:blip r:embed="rId3"/>
          <a:stretch/>
        </p:blipFill>
        <p:spPr>
          <a:xfrm>
            <a:off x="604080" y="3409920"/>
            <a:ext cx="301320" cy="273600"/>
          </a:xfrm>
          <a:prstGeom prst="rect">
            <a:avLst/>
          </a:prstGeom>
          <a:ln w="12600">
            <a:noFill/>
          </a:ln>
        </p:spPr>
      </p:pic>
      <p:pic>
        <p:nvPicPr>
          <p:cNvPr id="194" name="cardiopack_heart-01.png"/>
          <p:cNvPicPr/>
          <p:nvPr/>
        </p:nvPicPr>
        <p:blipFill>
          <a:blip r:embed="rId3"/>
          <a:stretch/>
        </p:blipFill>
        <p:spPr>
          <a:xfrm>
            <a:off x="604080" y="3838680"/>
            <a:ext cx="301320" cy="273600"/>
          </a:xfrm>
          <a:prstGeom prst="rect">
            <a:avLst/>
          </a:prstGeom>
          <a:ln w="12600">
            <a:noFill/>
          </a:ln>
        </p:spPr>
      </p:pic>
      <p:pic>
        <p:nvPicPr>
          <p:cNvPr id="195" name="39b214eb28519a71de65f7a10927d7c2.png"/>
          <p:cNvPicPr/>
          <p:nvPr/>
        </p:nvPicPr>
        <p:blipFill>
          <a:blip r:embed="rId4"/>
          <a:stretch/>
        </p:blipFill>
        <p:spPr>
          <a:xfrm>
            <a:off x="8483760" y="1199520"/>
            <a:ext cx="3786120" cy="491544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7687800" y="-10440"/>
            <a:ext cx="5378040" cy="7335720"/>
          </a:xfrm>
          <a:prstGeom prst="rect">
            <a:avLst/>
          </a:prstGeom>
          <a:solidFill>
            <a:srgbClr val="FFAFB1"/>
          </a:solidFill>
          <a:ln w="12600">
            <a:noFill/>
          </a:ln>
        </p:spPr>
        <p:style>
          <a:lnRef idx="0">
            <a:scrgbClr r="0" g="0" b="0"/>
          </a:lnRef>
          <a:fillRef idx="0">
            <a:scrgbClr r="0" g="0" b="0"/>
          </a:fillRef>
          <a:effectRef idx="0">
            <a:scrgbClr r="0" g="0" b="0"/>
          </a:effectRef>
          <a:fontRef idx="minor"/>
        </p:style>
      </p:sp>
      <p:sp>
        <p:nvSpPr>
          <p:cNvPr id="197" name="CustomShape 2"/>
          <p:cNvSpPr/>
          <p:nvPr/>
        </p:nvSpPr>
        <p:spPr>
          <a:xfrm>
            <a:off x="538200" y="846720"/>
            <a:ext cx="5390280" cy="11876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600" b="1" cap="all" spc="-1" dirty="0">
                <a:solidFill>
                  <a:srgbClr val="FC533D"/>
                </a:solidFill>
                <a:ea typeface="Arial"/>
              </a:rPr>
              <a:t>Coral Taurine - Healthy </a:t>
            </a:r>
            <a:r>
              <a:rPr lang="en-US" sz="3600" b="1" cap="all" spc="-1" dirty="0" smtClean="0">
                <a:solidFill>
                  <a:srgbClr val="FC533D"/>
                </a:solidFill>
                <a:ea typeface="Arial"/>
              </a:rPr>
              <a:t>HEART beat</a:t>
            </a:r>
            <a:endParaRPr lang="ru-RU" sz="3600" b="0" strike="noStrike" spc="-1" dirty="0">
              <a:latin typeface="Arial"/>
            </a:endParaRPr>
          </a:p>
        </p:txBody>
      </p:sp>
      <p:sp>
        <p:nvSpPr>
          <p:cNvPr id="198" name="CustomShape 3"/>
          <p:cNvSpPr/>
          <p:nvPr/>
        </p:nvSpPr>
        <p:spPr>
          <a:xfrm>
            <a:off x="1052640" y="2136600"/>
            <a:ext cx="5617080" cy="33822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r>
              <a:rPr lang="en-US" b="1" spc="-1" dirty="0" smtClean="0">
                <a:solidFill>
                  <a:srgbClr val="535353"/>
                </a:solidFill>
                <a:ea typeface="Arial"/>
              </a:rPr>
              <a:t>Helps </a:t>
            </a:r>
            <a:r>
              <a:rPr lang="en-US" b="1" spc="-1" dirty="0">
                <a:solidFill>
                  <a:srgbClr val="535353"/>
                </a:solidFill>
                <a:ea typeface="Arial"/>
              </a:rPr>
              <a:t>in </a:t>
            </a:r>
            <a:r>
              <a:rPr lang="en-US" b="1" spc="-1" dirty="0" smtClean="0">
                <a:solidFill>
                  <a:srgbClr val="535353"/>
                </a:solidFill>
                <a:ea typeface="Arial"/>
              </a:rPr>
              <a:t>regulation </a:t>
            </a:r>
            <a:r>
              <a:rPr lang="en-US" b="1" spc="-1" dirty="0">
                <a:solidFill>
                  <a:srgbClr val="535353"/>
                </a:solidFill>
                <a:ea typeface="Arial"/>
              </a:rPr>
              <a:t>of cardiac contraction by balancing </a:t>
            </a:r>
            <a:endParaRPr lang="en-US" b="1" spc="-1" dirty="0" smtClean="0">
              <a:solidFill>
                <a:srgbClr val="535353"/>
              </a:solidFill>
              <a:ea typeface="Arial"/>
            </a:endParaRPr>
          </a:p>
          <a:p>
            <a:r>
              <a:rPr lang="en-US" b="1" spc="-1" dirty="0" smtClean="0">
                <a:solidFill>
                  <a:srgbClr val="535353"/>
                </a:solidFill>
                <a:ea typeface="Arial"/>
              </a:rPr>
              <a:t>concentration </a:t>
            </a:r>
            <a:r>
              <a:rPr lang="en-US" b="1" spc="-1" dirty="0">
                <a:solidFill>
                  <a:srgbClr val="535353"/>
                </a:solidFill>
                <a:ea typeface="Arial"/>
              </a:rPr>
              <a:t>of </a:t>
            </a:r>
            <a:r>
              <a:rPr lang="en-US" b="1" spc="-1" dirty="0" smtClean="0">
                <a:solidFill>
                  <a:srgbClr val="535353"/>
                </a:solidFill>
                <a:ea typeface="Arial"/>
              </a:rPr>
              <a:t>minerals</a:t>
            </a:r>
          </a:p>
          <a:p>
            <a:pPr>
              <a:lnSpc>
                <a:spcPct val="200000"/>
              </a:lnSpc>
            </a:pPr>
            <a:r>
              <a:rPr lang="en-US" b="1" spc="-1" dirty="0" smtClean="0">
                <a:solidFill>
                  <a:srgbClr val="535353"/>
                </a:solidFill>
                <a:ea typeface="Arial"/>
              </a:rPr>
              <a:t>Helps </a:t>
            </a:r>
            <a:r>
              <a:rPr lang="en-US" sz="1800" b="1" strike="noStrike" spc="-1" dirty="0" smtClean="0">
                <a:solidFill>
                  <a:srgbClr val="535353"/>
                </a:solidFill>
                <a:latin typeface="Arial"/>
                <a:ea typeface="Arial"/>
              </a:rPr>
              <a:t>to increase blood flow and circulation</a:t>
            </a:r>
            <a:endParaRPr lang="ru-RU" sz="1800" b="0" strike="noStrike" spc="-1" dirty="0">
              <a:latin typeface="Arial"/>
            </a:endParaRPr>
          </a:p>
          <a:p>
            <a:pPr>
              <a:lnSpc>
                <a:spcPct val="200000"/>
              </a:lnSpc>
            </a:pPr>
            <a:r>
              <a:rPr lang="en-US" sz="1800" b="1" strike="noStrike" spc="-1" dirty="0" smtClean="0">
                <a:solidFill>
                  <a:srgbClr val="535353"/>
                </a:solidFill>
                <a:latin typeface="Arial"/>
                <a:ea typeface="Arial"/>
              </a:rPr>
              <a:t>Helps to lower cholesterol</a:t>
            </a:r>
            <a:endParaRPr lang="ru-RU" sz="1800" b="0" strike="noStrike" spc="-1" dirty="0">
              <a:latin typeface="Arial"/>
            </a:endParaRPr>
          </a:p>
          <a:p>
            <a:pPr>
              <a:lnSpc>
                <a:spcPct val="200000"/>
              </a:lnSpc>
            </a:pPr>
            <a:r>
              <a:rPr lang="en-US" sz="1800" b="1" strike="noStrike" spc="-1" dirty="0" smtClean="0">
                <a:solidFill>
                  <a:srgbClr val="535353"/>
                </a:solidFill>
                <a:latin typeface="Arial"/>
                <a:ea typeface="Arial"/>
              </a:rPr>
              <a:t>Supports normal heart rate</a:t>
            </a: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r>
              <a:rPr lang="en-US" sz="1800" b="1" strike="noStrike" cap="all" spc="-1" dirty="0" smtClean="0">
                <a:solidFill>
                  <a:srgbClr val="535353"/>
                </a:solidFill>
                <a:latin typeface="Calibri"/>
                <a:ea typeface="Calibri"/>
              </a:rPr>
              <a:t>ingredients</a:t>
            </a:r>
            <a:r>
              <a:rPr lang="ru-RU" sz="1800" b="1" strike="noStrike" cap="all" spc="-1" dirty="0" smtClean="0">
                <a:solidFill>
                  <a:srgbClr val="535353"/>
                </a:solidFill>
                <a:latin typeface="Calibri"/>
                <a:ea typeface="Calibri"/>
              </a:rPr>
              <a:t> </a:t>
            </a:r>
            <a:r>
              <a:rPr lang="en-US" sz="1800" b="1" strike="noStrike" cap="all" spc="-1" dirty="0" smtClean="0">
                <a:solidFill>
                  <a:srgbClr val="535353"/>
                </a:solidFill>
                <a:latin typeface="Calibri"/>
                <a:ea typeface="Calibri"/>
              </a:rPr>
              <a:t>(1 Capsule)</a:t>
            </a:r>
            <a:r>
              <a:rPr lang="ru-RU" sz="1800" b="1" strike="noStrike" cap="all" spc="-1" dirty="0" smtClean="0">
                <a:solidFill>
                  <a:srgbClr val="535353"/>
                </a:solidFill>
                <a:latin typeface="Calibri"/>
                <a:ea typeface="Calibri"/>
              </a:rPr>
              <a:t>:</a:t>
            </a:r>
            <a:endParaRPr lang="ru-RU" sz="1800" b="0" strike="noStrike" spc="-1" dirty="0">
              <a:latin typeface="Arial"/>
            </a:endParaRPr>
          </a:p>
          <a:p>
            <a:pPr>
              <a:lnSpc>
                <a:spcPct val="100000"/>
              </a:lnSpc>
            </a:pPr>
            <a:r>
              <a:rPr lang="en-US" sz="1800" b="0" strike="noStrike" spc="-1" dirty="0" smtClean="0">
                <a:solidFill>
                  <a:srgbClr val="535353"/>
                </a:solidFill>
                <a:latin typeface="Calibri"/>
                <a:ea typeface="Calibri"/>
              </a:rPr>
              <a:t>Taurine</a:t>
            </a:r>
            <a:r>
              <a:rPr lang="ru-RU" sz="1800" b="0" strike="noStrike" spc="-1" dirty="0" smtClean="0">
                <a:solidFill>
                  <a:srgbClr val="535353"/>
                </a:solidFill>
                <a:latin typeface="Calibri"/>
                <a:ea typeface="Calibri"/>
              </a:rPr>
              <a:t> </a:t>
            </a:r>
            <a:r>
              <a:rPr lang="ru-RU" sz="1800" b="0" strike="noStrike" spc="-1" dirty="0">
                <a:solidFill>
                  <a:srgbClr val="535353"/>
                </a:solidFill>
                <a:latin typeface="Calibri"/>
                <a:ea typeface="Calibri"/>
              </a:rPr>
              <a:t>………..600 </a:t>
            </a:r>
            <a:r>
              <a:rPr lang="en-US" sz="1800" b="0" strike="noStrike" spc="-1" dirty="0" smtClean="0">
                <a:solidFill>
                  <a:srgbClr val="535353"/>
                </a:solidFill>
                <a:latin typeface="Calibri"/>
                <a:ea typeface="Calibri"/>
              </a:rPr>
              <a:t>mg</a:t>
            </a:r>
            <a:endParaRPr lang="ru-RU" sz="1800" b="0" strike="noStrike" spc="-1" dirty="0">
              <a:latin typeface="Arial"/>
            </a:endParaRPr>
          </a:p>
        </p:txBody>
      </p:sp>
      <p:pic>
        <p:nvPicPr>
          <p:cNvPr id="199" name="cardiopack_heart-01.png"/>
          <p:cNvPicPr/>
          <p:nvPr/>
        </p:nvPicPr>
        <p:blipFill>
          <a:blip r:embed="rId3"/>
          <a:stretch/>
        </p:blipFill>
        <p:spPr>
          <a:xfrm>
            <a:off x="604080" y="2414520"/>
            <a:ext cx="301320" cy="273600"/>
          </a:xfrm>
          <a:prstGeom prst="rect">
            <a:avLst/>
          </a:prstGeom>
          <a:ln w="12600">
            <a:noFill/>
          </a:ln>
        </p:spPr>
      </p:pic>
      <p:pic>
        <p:nvPicPr>
          <p:cNvPr id="200" name="cardiopack_heart-01.png"/>
          <p:cNvPicPr/>
          <p:nvPr/>
        </p:nvPicPr>
        <p:blipFill>
          <a:blip r:embed="rId3"/>
          <a:stretch/>
        </p:blipFill>
        <p:spPr>
          <a:xfrm>
            <a:off x="604080" y="2952360"/>
            <a:ext cx="301320" cy="273600"/>
          </a:xfrm>
          <a:prstGeom prst="rect">
            <a:avLst/>
          </a:prstGeom>
          <a:ln w="12600">
            <a:noFill/>
          </a:ln>
        </p:spPr>
      </p:pic>
      <p:pic>
        <p:nvPicPr>
          <p:cNvPr id="201" name="cardiopack_heart-01.png"/>
          <p:cNvPicPr/>
          <p:nvPr/>
        </p:nvPicPr>
        <p:blipFill>
          <a:blip r:embed="rId3"/>
          <a:stretch/>
        </p:blipFill>
        <p:spPr>
          <a:xfrm>
            <a:off x="604080" y="3480480"/>
            <a:ext cx="301320" cy="273600"/>
          </a:xfrm>
          <a:prstGeom prst="rect">
            <a:avLst/>
          </a:prstGeom>
          <a:ln w="12600">
            <a:noFill/>
          </a:ln>
        </p:spPr>
      </p:pic>
      <p:pic>
        <p:nvPicPr>
          <p:cNvPr id="202" name="cardiopack_heart-01.png"/>
          <p:cNvPicPr/>
          <p:nvPr/>
        </p:nvPicPr>
        <p:blipFill>
          <a:blip r:embed="rId3"/>
          <a:stretch/>
        </p:blipFill>
        <p:spPr>
          <a:xfrm>
            <a:off x="604080" y="4037040"/>
            <a:ext cx="301320" cy="273600"/>
          </a:xfrm>
          <a:prstGeom prst="rect">
            <a:avLst/>
          </a:prstGeom>
          <a:ln w="12600">
            <a:noFill/>
          </a:ln>
        </p:spPr>
      </p:pic>
      <p:pic>
        <p:nvPicPr>
          <p:cNvPr id="203" name="a3073da28a55227aa3f531c54c5207e3.png"/>
          <p:cNvPicPr/>
          <p:nvPr/>
        </p:nvPicPr>
        <p:blipFill>
          <a:blip r:embed="rId4"/>
          <a:stretch/>
        </p:blipFill>
        <p:spPr>
          <a:xfrm>
            <a:off x="8483760" y="1199520"/>
            <a:ext cx="3786120" cy="491544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7687800" y="-10440"/>
            <a:ext cx="5378040" cy="7335720"/>
          </a:xfrm>
          <a:prstGeom prst="rect">
            <a:avLst/>
          </a:prstGeom>
          <a:solidFill>
            <a:srgbClr val="F95444"/>
          </a:solidFill>
          <a:ln w="12600">
            <a:noFill/>
          </a:ln>
        </p:spPr>
        <p:style>
          <a:lnRef idx="0">
            <a:scrgbClr r="0" g="0" b="0"/>
          </a:lnRef>
          <a:fillRef idx="0">
            <a:scrgbClr r="0" g="0" b="0"/>
          </a:fillRef>
          <a:effectRef idx="0">
            <a:scrgbClr r="0" g="0" b="0"/>
          </a:effectRef>
          <a:fontRef idx="minor"/>
        </p:style>
      </p:sp>
      <p:sp>
        <p:nvSpPr>
          <p:cNvPr id="205" name="CustomShape 2"/>
          <p:cNvSpPr/>
          <p:nvPr/>
        </p:nvSpPr>
        <p:spPr>
          <a:xfrm>
            <a:off x="604080" y="282600"/>
            <a:ext cx="411444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C533D"/>
                </a:solidFill>
                <a:ea typeface="Arial"/>
              </a:rPr>
              <a:t>Coral Magnesium</a:t>
            </a:r>
            <a:r>
              <a:rPr lang="ru-RU" sz="3600" b="1" strike="noStrike" cap="all" spc="-1" dirty="0" smtClean="0">
                <a:solidFill>
                  <a:srgbClr val="FC533D"/>
                </a:solidFill>
                <a:latin typeface="Arial"/>
                <a:ea typeface="Arial"/>
              </a:rPr>
              <a:t> </a:t>
            </a:r>
            <a:r>
              <a:rPr lang="ru-RU" sz="3600" b="1" strike="noStrike" cap="all" spc="-1" dirty="0">
                <a:solidFill>
                  <a:srgbClr val="FC533D"/>
                </a:solidFill>
                <a:latin typeface="Arial"/>
                <a:ea typeface="Arial"/>
              </a:rPr>
              <a:t>–</a:t>
            </a:r>
            <a:endParaRPr lang="ru-RU" sz="3600" b="0" strike="noStrike" spc="-1" dirty="0">
              <a:latin typeface="Arial"/>
            </a:endParaRPr>
          </a:p>
          <a:p>
            <a:pPr>
              <a:lnSpc>
                <a:spcPct val="100000"/>
              </a:lnSpc>
            </a:pPr>
            <a:r>
              <a:rPr lang="en-US" sz="3600" b="1" strike="noStrike" cap="all" spc="-1" dirty="0" smtClean="0">
                <a:solidFill>
                  <a:srgbClr val="FC533D"/>
                </a:solidFill>
                <a:latin typeface="Arial"/>
                <a:ea typeface="Arial"/>
              </a:rPr>
              <a:t>ANTISTRESS</a:t>
            </a:r>
            <a:r>
              <a:rPr lang="ru-RU" sz="3600" b="1" strike="noStrike" cap="all" spc="-1" dirty="0" smtClean="0">
                <a:solidFill>
                  <a:srgbClr val="FC533D"/>
                </a:solidFill>
                <a:latin typeface="Arial"/>
                <a:ea typeface="Arial"/>
              </a:rPr>
              <a:t> </a:t>
            </a:r>
            <a:endParaRPr lang="ru-RU" sz="3600" b="0" strike="noStrike" spc="-1" dirty="0">
              <a:latin typeface="Arial"/>
            </a:endParaRPr>
          </a:p>
        </p:txBody>
      </p:sp>
      <p:sp>
        <p:nvSpPr>
          <p:cNvPr id="206" name="CustomShape 3"/>
          <p:cNvSpPr/>
          <p:nvPr/>
        </p:nvSpPr>
        <p:spPr>
          <a:xfrm>
            <a:off x="680400" y="1699560"/>
            <a:ext cx="6042240" cy="3990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90000"/>
              </a:lnSpc>
            </a:pPr>
            <a:r>
              <a:rPr lang="en-US" b="1" spc="-1" dirty="0" smtClean="0">
                <a:solidFill>
                  <a:srgbClr val="535353"/>
                </a:solidFill>
                <a:ea typeface="Arial"/>
              </a:rPr>
              <a:t>Regulates </a:t>
            </a:r>
            <a:r>
              <a:rPr lang="en-US" b="1" spc="-1" dirty="0">
                <a:solidFill>
                  <a:srgbClr val="535353"/>
                </a:solidFill>
                <a:ea typeface="Arial"/>
              </a:rPr>
              <a:t>muscle tone and heart </a:t>
            </a:r>
            <a:r>
              <a:rPr lang="en-US" b="1" spc="-1" dirty="0" smtClean="0">
                <a:solidFill>
                  <a:srgbClr val="535353"/>
                </a:solidFill>
                <a:ea typeface="Arial"/>
              </a:rPr>
              <a:t>rate</a:t>
            </a:r>
          </a:p>
          <a:p>
            <a:pPr>
              <a:lnSpc>
                <a:spcPct val="90000"/>
              </a:lnSpc>
            </a:pPr>
            <a:endParaRPr lang="ru-RU" sz="1800" b="0" strike="noStrike" spc="-1" dirty="0">
              <a:latin typeface="Arial"/>
            </a:endParaRPr>
          </a:p>
          <a:p>
            <a:pPr>
              <a:lnSpc>
                <a:spcPct val="100000"/>
              </a:lnSpc>
            </a:pPr>
            <a:r>
              <a:rPr lang="en-US" sz="1800" b="1" strike="noStrike" spc="-1" dirty="0" smtClean="0">
                <a:solidFill>
                  <a:srgbClr val="535353"/>
                </a:solidFill>
                <a:latin typeface="Arial"/>
                <a:ea typeface="Arial"/>
              </a:rPr>
              <a:t>Has a calming effect on the nervous system</a:t>
            </a:r>
            <a:endParaRPr lang="ru-RU" sz="1800" b="0" strike="noStrike" spc="-1" dirty="0">
              <a:latin typeface="Arial"/>
            </a:endParaRPr>
          </a:p>
          <a:p>
            <a:pPr>
              <a:lnSpc>
                <a:spcPct val="200000"/>
              </a:lnSpc>
            </a:pPr>
            <a:r>
              <a:rPr lang="en-US" b="1" spc="-1" dirty="0" smtClean="0">
                <a:solidFill>
                  <a:srgbClr val="535353"/>
                </a:solidFill>
                <a:ea typeface="Arial"/>
              </a:rPr>
              <a:t>Improves </a:t>
            </a:r>
            <a:r>
              <a:rPr lang="en-US" b="1" spc="-1" dirty="0">
                <a:solidFill>
                  <a:srgbClr val="535353"/>
                </a:solidFill>
                <a:ea typeface="Arial"/>
              </a:rPr>
              <a:t>coronary blood </a:t>
            </a:r>
            <a:r>
              <a:rPr lang="en-US" b="1" spc="-1" dirty="0" smtClean="0">
                <a:solidFill>
                  <a:srgbClr val="535353"/>
                </a:solidFill>
                <a:ea typeface="Arial"/>
              </a:rPr>
              <a:t>flow</a:t>
            </a:r>
          </a:p>
          <a:p>
            <a:endParaRPr lang="en-US" b="1" spc="-1" dirty="0" smtClean="0">
              <a:solidFill>
                <a:srgbClr val="535353"/>
              </a:solidFill>
              <a:ea typeface="Arial"/>
            </a:endParaRPr>
          </a:p>
          <a:p>
            <a:r>
              <a:rPr lang="en-US" b="1" spc="-1" dirty="0" smtClean="0">
                <a:solidFill>
                  <a:srgbClr val="535353"/>
                </a:solidFill>
                <a:ea typeface="Arial"/>
              </a:rPr>
              <a:t>Prevents </a:t>
            </a:r>
            <a:r>
              <a:rPr lang="en-US" b="1" spc="-1" dirty="0">
                <a:solidFill>
                  <a:srgbClr val="535353"/>
                </a:solidFill>
                <a:ea typeface="Arial"/>
              </a:rPr>
              <a:t>the appearance of cholesterol plaques on </a:t>
            </a:r>
            <a:r>
              <a:rPr lang="en-US" b="1" spc="-1" dirty="0" smtClean="0">
                <a:solidFill>
                  <a:srgbClr val="535353"/>
                </a:solidFill>
                <a:ea typeface="Arial"/>
              </a:rPr>
              <a:t>the</a:t>
            </a:r>
          </a:p>
          <a:p>
            <a:r>
              <a:rPr lang="en-US" b="1" spc="-1" dirty="0" smtClean="0">
                <a:solidFill>
                  <a:srgbClr val="535353"/>
                </a:solidFill>
                <a:ea typeface="Arial"/>
              </a:rPr>
              <a:t>walls </a:t>
            </a:r>
            <a:r>
              <a:rPr lang="en-US" b="1" spc="-1" dirty="0">
                <a:solidFill>
                  <a:srgbClr val="535353"/>
                </a:solidFill>
                <a:ea typeface="Arial"/>
              </a:rPr>
              <a:t>of blood vessels</a:t>
            </a:r>
            <a:r>
              <a:rPr lang="en-US" b="1" spc="-1" dirty="0" smtClean="0">
                <a:solidFill>
                  <a:srgbClr val="535353"/>
                </a:solidFill>
                <a:ea typeface="Arial"/>
              </a:rPr>
              <a:t>.</a:t>
            </a:r>
          </a:p>
          <a:p>
            <a:endParaRPr lang="en-US" sz="1800" b="1" strike="noStrike" spc="-1" dirty="0">
              <a:solidFill>
                <a:srgbClr val="535353"/>
              </a:solidFill>
              <a:latin typeface="Arial"/>
            </a:endParaRPr>
          </a:p>
          <a:p>
            <a:endParaRPr lang="ru-RU" sz="1800" b="0" strike="noStrike" spc="-1" dirty="0">
              <a:latin typeface="Arial"/>
            </a:endParaRPr>
          </a:p>
          <a:p>
            <a:pPr>
              <a:lnSpc>
                <a:spcPct val="100000"/>
              </a:lnSpc>
            </a:pPr>
            <a:r>
              <a:rPr lang="en-US" sz="1600" spc="-1" dirty="0">
                <a:solidFill>
                  <a:srgbClr val="535353"/>
                </a:solidFill>
                <a:ea typeface="Arial"/>
              </a:rPr>
              <a:t>Coral Magnesium </a:t>
            </a:r>
            <a:r>
              <a:rPr lang="en-US" sz="1600" spc="-1" dirty="0" smtClean="0">
                <a:solidFill>
                  <a:srgbClr val="535353"/>
                </a:solidFill>
                <a:ea typeface="Arial"/>
              </a:rPr>
              <a:t>is </a:t>
            </a:r>
            <a:r>
              <a:rPr lang="en-US" sz="1600" spc="-1" dirty="0">
                <a:solidFill>
                  <a:srgbClr val="535353"/>
                </a:solidFill>
                <a:ea typeface="Arial"/>
              </a:rPr>
              <a:t>a specially designed mineral </a:t>
            </a:r>
            <a:r>
              <a:rPr lang="en-US" sz="1600" spc="-1" dirty="0" smtClean="0">
                <a:solidFill>
                  <a:srgbClr val="535353"/>
                </a:solidFill>
                <a:ea typeface="Arial"/>
              </a:rPr>
              <a:t>complex </a:t>
            </a:r>
            <a:r>
              <a:rPr lang="en-US" sz="1600" spc="-1" dirty="0">
                <a:solidFill>
                  <a:srgbClr val="535353"/>
                </a:solidFill>
                <a:ea typeface="Arial"/>
              </a:rPr>
              <a:t>containing </a:t>
            </a:r>
            <a:endParaRPr lang="en-US" sz="1600" spc="-1" dirty="0" smtClean="0">
              <a:solidFill>
                <a:srgbClr val="535353"/>
              </a:solidFill>
              <a:ea typeface="Arial"/>
            </a:endParaRPr>
          </a:p>
          <a:p>
            <a:pPr>
              <a:lnSpc>
                <a:spcPct val="100000"/>
              </a:lnSpc>
            </a:pPr>
            <a:r>
              <a:rPr lang="en-US" sz="1600" spc="-1" dirty="0" smtClean="0">
                <a:solidFill>
                  <a:srgbClr val="535353"/>
                </a:solidFill>
                <a:ea typeface="Arial"/>
              </a:rPr>
              <a:t>Magnesium </a:t>
            </a:r>
            <a:r>
              <a:rPr lang="en-US" sz="1600" spc="-1" dirty="0">
                <a:solidFill>
                  <a:srgbClr val="535353"/>
                </a:solidFill>
                <a:ea typeface="Arial"/>
              </a:rPr>
              <a:t>taurate (an organic compound </a:t>
            </a:r>
            <a:r>
              <a:rPr lang="en-US" sz="1600" spc="-1" dirty="0" smtClean="0">
                <a:solidFill>
                  <a:srgbClr val="535353"/>
                </a:solidFill>
                <a:ea typeface="Arial"/>
              </a:rPr>
              <a:t>of </a:t>
            </a:r>
            <a:r>
              <a:rPr lang="en-US" sz="1600" spc="-1" dirty="0" err="1">
                <a:solidFill>
                  <a:srgbClr val="535353"/>
                </a:solidFill>
                <a:ea typeface="Arial"/>
              </a:rPr>
              <a:t>taurine</a:t>
            </a:r>
            <a:r>
              <a:rPr lang="en-US" sz="1600" spc="-1" dirty="0">
                <a:solidFill>
                  <a:srgbClr val="535353"/>
                </a:solidFill>
                <a:ea typeface="Arial"/>
              </a:rPr>
              <a:t> </a:t>
            </a:r>
            <a:r>
              <a:rPr lang="en-US" sz="1600" spc="-1" dirty="0" smtClean="0">
                <a:solidFill>
                  <a:srgbClr val="535353"/>
                </a:solidFill>
                <a:ea typeface="Arial"/>
              </a:rPr>
              <a:t>amino </a:t>
            </a:r>
            <a:r>
              <a:rPr lang="en-US" sz="1600" spc="-1" dirty="0">
                <a:solidFill>
                  <a:srgbClr val="535353"/>
                </a:solidFill>
                <a:ea typeface="Arial"/>
              </a:rPr>
              <a:t>acid) and </a:t>
            </a:r>
            <a:endParaRPr lang="en-US" sz="1600" spc="-1" dirty="0" smtClean="0">
              <a:solidFill>
                <a:srgbClr val="535353"/>
              </a:solidFill>
              <a:ea typeface="Arial"/>
            </a:endParaRPr>
          </a:p>
          <a:p>
            <a:pPr>
              <a:lnSpc>
                <a:spcPct val="100000"/>
              </a:lnSpc>
            </a:pPr>
            <a:r>
              <a:rPr lang="en-US" sz="1600" spc="-1" dirty="0" smtClean="0">
                <a:solidFill>
                  <a:srgbClr val="535353"/>
                </a:solidFill>
                <a:ea typeface="Arial"/>
              </a:rPr>
              <a:t>glycinate </a:t>
            </a:r>
            <a:r>
              <a:rPr lang="en-US" sz="1600" spc="-1" dirty="0">
                <a:solidFill>
                  <a:srgbClr val="535353"/>
                </a:solidFill>
                <a:ea typeface="Arial"/>
              </a:rPr>
              <a:t>(organic compound of glycine amino acid).</a:t>
            </a:r>
          </a:p>
          <a:p>
            <a:pPr>
              <a:lnSpc>
                <a:spcPct val="100000"/>
              </a:lnSpc>
            </a:pPr>
            <a:endParaRPr lang="en-US" sz="1600" spc="-1" dirty="0">
              <a:solidFill>
                <a:srgbClr val="535353"/>
              </a:solidFill>
              <a:ea typeface="Arial"/>
            </a:endParaRPr>
          </a:p>
          <a:p>
            <a:pPr>
              <a:lnSpc>
                <a:spcPct val="100000"/>
              </a:lnSpc>
            </a:pPr>
            <a:r>
              <a:rPr lang="en-US" sz="1600" spc="-1" dirty="0">
                <a:solidFill>
                  <a:srgbClr val="535353"/>
                </a:solidFill>
                <a:ea typeface="Arial"/>
              </a:rPr>
              <a:t>Such organic forms of magnesium are especially beneficial due to </a:t>
            </a:r>
            <a:r>
              <a:rPr lang="en-US" sz="1600" spc="-1" dirty="0" smtClean="0">
                <a:solidFill>
                  <a:srgbClr val="535353"/>
                </a:solidFill>
                <a:ea typeface="Arial"/>
              </a:rPr>
              <a:t>synergetic</a:t>
            </a:r>
          </a:p>
          <a:p>
            <a:pPr>
              <a:lnSpc>
                <a:spcPct val="100000"/>
              </a:lnSpc>
            </a:pPr>
            <a:r>
              <a:rPr lang="en-US" sz="1600" spc="-1" dirty="0" smtClean="0">
                <a:solidFill>
                  <a:srgbClr val="535353"/>
                </a:solidFill>
                <a:ea typeface="Arial"/>
              </a:rPr>
              <a:t> </a:t>
            </a:r>
            <a:r>
              <a:rPr lang="en-US" sz="1600" spc="-1" dirty="0">
                <a:solidFill>
                  <a:srgbClr val="535353"/>
                </a:solidFill>
                <a:ea typeface="Arial"/>
              </a:rPr>
              <a:t>effects of these combined ingredients that magnify their benefits</a:t>
            </a:r>
            <a:r>
              <a:rPr lang="ru-RU" sz="1600" b="0" strike="noStrike" spc="-1" dirty="0" smtClean="0">
                <a:solidFill>
                  <a:srgbClr val="535353"/>
                </a:solidFill>
                <a:latin typeface="Arial"/>
                <a:ea typeface="Arial"/>
              </a:rPr>
              <a:t>.</a:t>
            </a:r>
            <a:endParaRPr lang="ru-RU" sz="1600" b="0" strike="noStrike" spc="-1" dirty="0">
              <a:latin typeface="Arial"/>
            </a:endParaRPr>
          </a:p>
          <a:p>
            <a:pPr>
              <a:lnSpc>
                <a:spcPct val="200000"/>
              </a:lnSpc>
            </a:pPr>
            <a:r>
              <a:rPr lang="en-US" sz="1600" b="1" strike="noStrike" cap="all" spc="-1" dirty="0" smtClean="0">
                <a:solidFill>
                  <a:srgbClr val="535353"/>
                </a:solidFill>
                <a:latin typeface="Calibri"/>
                <a:ea typeface="Calibri"/>
              </a:rPr>
              <a:t>Ingredients (1 capsule)</a:t>
            </a:r>
            <a:r>
              <a:rPr lang="ru-RU" sz="1600" b="1" strike="noStrike" cap="all" spc="-1" dirty="0" smtClean="0">
                <a:solidFill>
                  <a:srgbClr val="535353"/>
                </a:solidFill>
                <a:latin typeface="Calibri"/>
                <a:ea typeface="Calibri"/>
              </a:rPr>
              <a:t>:</a:t>
            </a:r>
            <a:endParaRPr lang="ru-RU" sz="1600" b="0" strike="noStrike" spc="-1" dirty="0">
              <a:latin typeface="Arial"/>
            </a:endParaRPr>
          </a:p>
          <a:p>
            <a:pPr>
              <a:lnSpc>
                <a:spcPct val="100000"/>
              </a:lnSpc>
            </a:pPr>
            <a:r>
              <a:rPr lang="nb-NO" sz="1600" spc="-1" dirty="0">
                <a:solidFill>
                  <a:srgbClr val="535353"/>
                </a:solidFill>
                <a:latin typeface="Calibri"/>
                <a:ea typeface="Calibri"/>
              </a:rPr>
              <a:t>Magnesium (taurate) </a:t>
            </a:r>
            <a:r>
              <a:rPr lang="nb-NO" sz="1600" spc="-1" dirty="0" smtClean="0">
                <a:solidFill>
                  <a:srgbClr val="535353"/>
                </a:solidFill>
                <a:latin typeface="Calibri"/>
                <a:ea typeface="Calibri"/>
              </a:rPr>
              <a:t>.........75 </a:t>
            </a:r>
            <a:r>
              <a:rPr lang="nb-NO" sz="1600" spc="-1" dirty="0">
                <a:solidFill>
                  <a:srgbClr val="535353"/>
                </a:solidFill>
                <a:latin typeface="Calibri"/>
                <a:ea typeface="Calibri"/>
              </a:rPr>
              <a:t>mg</a:t>
            </a:r>
          </a:p>
          <a:p>
            <a:pPr>
              <a:lnSpc>
                <a:spcPct val="100000"/>
              </a:lnSpc>
            </a:pPr>
            <a:r>
              <a:rPr lang="nb-NO" sz="1600" spc="-1" dirty="0">
                <a:solidFill>
                  <a:srgbClr val="535353"/>
                </a:solidFill>
                <a:latin typeface="Calibri"/>
                <a:ea typeface="Calibri"/>
              </a:rPr>
              <a:t>Magnesium (bisglycinate) ..75 mg</a:t>
            </a:r>
            <a:endParaRPr lang="ru-RU" sz="1600" b="0" strike="noStrike" spc="-1" dirty="0">
              <a:latin typeface="Arial"/>
            </a:endParaRPr>
          </a:p>
        </p:txBody>
      </p:sp>
      <p:pic>
        <p:nvPicPr>
          <p:cNvPr id="207" name="cardiopack_heart-01.png"/>
          <p:cNvPicPr/>
          <p:nvPr/>
        </p:nvPicPr>
        <p:blipFill>
          <a:blip r:embed="rId3"/>
          <a:stretch/>
        </p:blipFill>
        <p:spPr>
          <a:xfrm>
            <a:off x="220970" y="1783333"/>
            <a:ext cx="301320" cy="273600"/>
          </a:xfrm>
          <a:prstGeom prst="rect">
            <a:avLst/>
          </a:prstGeom>
          <a:ln w="12600">
            <a:noFill/>
          </a:ln>
        </p:spPr>
      </p:pic>
      <p:pic>
        <p:nvPicPr>
          <p:cNvPr id="208" name="cardiopack_heart-01.png"/>
          <p:cNvPicPr/>
          <p:nvPr/>
        </p:nvPicPr>
        <p:blipFill>
          <a:blip r:embed="rId3"/>
          <a:stretch/>
        </p:blipFill>
        <p:spPr>
          <a:xfrm>
            <a:off x="215570" y="2330893"/>
            <a:ext cx="301320" cy="273600"/>
          </a:xfrm>
          <a:prstGeom prst="rect">
            <a:avLst/>
          </a:prstGeom>
          <a:ln w="12600">
            <a:noFill/>
          </a:ln>
        </p:spPr>
      </p:pic>
      <p:pic>
        <p:nvPicPr>
          <p:cNvPr id="209" name="cardiopack_heart-01.png"/>
          <p:cNvPicPr/>
          <p:nvPr/>
        </p:nvPicPr>
        <p:blipFill>
          <a:blip r:embed="rId3"/>
          <a:stretch/>
        </p:blipFill>
        <p:spPr>
          <a:xfrm>
            <a:off x="246890" y="2780173"/>
            <a:ext cx="301320" cy="273600"/>
          </a:xfrm>
          <a:prstGeom prst="rect">
            <a:avLst/>
          </a:prstGeom>
          <a:ln w="12600">
            <a:noFill/>
          </a:ln>
        </p:spPr>
      </p:pic>
      <p:pic>
        <p:nvPicPr>
          <p:cNvPr id="210" name="cardiopack_heart-01.png"/>
          <p:cNvPicPr/>
          <p:nvPr/>
        </p:nvPicPr>
        <p:blipFill>
          <a:blip r:embed="rId3"/>
          <a:stretch/>
        </p:blipFill>
        <p:spPr>
          <a:xfrm>
            <a:off x="246890" y="3464533"/>
            <a:ext cx="301320" cy="273600"/>
          </a:xfrm>
          <a:prstGeom prst="rect">
            <a:avLst/>
          </a:prstGeom>
          <a:ln w="12600">
            <a:noFill/>
          </a:ln>
        </p:spPr>
      </p:pic>
      <p:pic>
        <p:nvPicPr>
          <p:cNvPr id="211" name="396be2c9b706f7ce6aceb259f2a6f28e.png"/>
          <p:cNvPicPr/>
          <p:nvPr/>
        </p:nvPicPr>
        <p:blipFill>
          <a:blip r:embed="rId4"/>
          <a:stretch/>
        </p:blipFill>
        <p:spPr>
          <a:xfrm>
            <a:off x="8653320" y="1419480"/>
            <a:ext cx="3447360" cy="447552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212" name="cardiopack_fon33-01.png"/>
          <p:cNvPicPr/>
          <p:nvPr/>
        </p:nvPicPr>
        <p:blipFill>
          <a:blip r:embed="rId3"/>
          <a:stretch/>
        </p:blipFill>
        <p:spPr>
          <a:xfrm>
            <a:off x="12960" y="0"/>
            <a:ext cx="12978720" cy="7314840"/>
          </a:xfrm>
          <a:prstGeom prst="rect">
            <a:avLst/>
          </a:prstGeom>
          <a:ln w="12600">
            <a:noFill/>
          </a:ln>
        </p:spPr>
      </p:pic>
      <p:sp>
        <p:nvSpPr>
          <p:cNvPr id="213" name="CustomShape 1"/>
          <p:cNvSpPr/>
          <p:nvPr/>
        </p:nvSpPr>
        <p:spPr>
          <a:xfrm>
            <a:off x="4142520" y="1110960"/>
            <a:ext cx="4719600" cy="6390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ru-RU" sz="3600" b="0" strike="noStrike" cap="all" spc="-1" dirty="0" err="1">
                <a:solidFill>
                  <a:srgbClr val="FFFFFF"/>
                </a:solidFill>
                <a:latin typeface="Arial Black"/>
                <a:ea typeface="Arial Black"/>
              </a:rPr>
              <a:t>CardioPack</a:t>
            </a:r>
            <a:r>
              <a:rPr lang="ru-RU" sz="3600" b="1" strike="noStrike" cap="all" spc="-1" dirty="0">
                <a:solidFill>
                  <a:srgbClr val="FFFFFF"/>
                </a:solidFill>
                <a:latin typeface="Arial"/>
                <a:ea typeface="Arial"/>
              </a:rPr>
              <a:t> </a:t>
            </a:r>
            <a:r>
              <a:rPr lang="ru-RU" sz="3600" b="1" strike="noStrike" cap="all" spc="-1" dirty="0" smtClean="0">
                <a:solidFill>
                  <a:srgbClr val="FFFFFF"/>
                </a:solidFill>
                <a:latin typeface="Arial"/>
                <a:ea typeface="Arial"/>
              </a:rPr>
              <a:t>:</a:t>
            </a:r>
            <a:endParaRPr lang="ru-RU" sz="3600" b="0" strike="noStrike" spc="-1" dirty="0">
              <a:latin typeface="Arial"/>
            </a:endParaRPr>
          </a:p>
        </p:txBody>
      </p:sp>
      <p:sp>
        <p:nvSpPr>
          <p:cNvPr id="214" name="CustomShape 2"/>
          <p:cNvSpPr/>
          <p:nvPr/>
        </p:nvSpPr>
        <p:spPr>
          <a:xfrm>
            <a:off x="1474920" y="4521600"/>
            <a:ext cx="281448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a:solidFill>
                  <a:srgbClr val="FFFFFF"/>
                </a:solidFill>
                <a:ea typeface="Arial"/>
              </a:rPr>
              <a:t>source </a:t>
            </a:r>
            <a:r>
              <a:rPr lang="en-US" b="1" cap="all" spc="-1" dirty="0" smtClean="0">
                <a:solidFill>
                  <a:srgbClr val="FFFFFF"/>
                </a:solidFill>
                <a:ea typeface="Arial"/>
              </a:rPr>
              <a:t>of</a:t>
            </a:r>
            <a:endParaRPr lang="en-US" b="1" cap="all" spc="-1" dirty="0">
              <a:solidFill>
                <a:srgbClr val="FFFFFF"/>
              </a:solidFill>
              <a:ea typeface="Arial"/>
            </a:endParaRPr>
          </a:p>
          <a:p>
            <a:pPr algn="ctr">
              <a:lnSpc>
                <a:spcPct val="100000"/>
              </a:lnSpc>
            </a:pPr>
            <a:r>
              <a:rPr lang="en-US" b="1" cap="all" spc="-1" dirty="0">
                <a:solidFill>
                  <a:srgbClr val="FFFFFF"/>
                </a:solidFill>
                <a:ea typeface="Arial"/>
              </a:rPr>
              <a:t>additional</a:t>
            </a:r>
          </a:p>
          <a:p>
            <a:pPr algn="ctr">
              <a:lnSpc>
                <a:spcPct val="100000"/>
              </a:lnSpc>
            </a:pPr>
            <a:r>
              <a:rPr lang="en-US" b="1" cap="all" spc="-1" dirty="0">
                <a:solidFill>
                  <a:srgbClr val="FFFFFF"/>
                </a:solidFill>
                <a:ea typeface="Arial"/>
              </a:rPr>
              <a:t>energy for the heart</a:t>
            </a:r>
          </a:p>
        </p:txBody>
      </p:sp>
      <p:sp>
        <p:nvSpPr>
          <p:cNvPr id="215" name="CustomShape 3"/>
          <p:cNvSpPr/>
          <p:nvPr/>
        </p:nvSpPr>
        <p:spPr>
          <a:xfrm>
            <a:off x="5265000" y="4521600"/>
            <a:ext cx="2565720" cy="9133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b="1" cap="all" spc="-1" dirty="0" smtClean="0">
                <a:solidFill>
                  <a:srgbClr val="FFFFFF"/>
                </a:solidFill>
                <a:ea typeface="Arial"/>
              </a:rPr>
              <a:t>normalized</a:t>
            </a:r>
            <a:r>
              <a:rPr lang="en-US" b="1" cap="all" spc="-1" dirty="0" smtClean="0">
                <a:solidFill>
                  <a:srgbClr val="FFFFFF"/>
                </a:solidFill>
                <a:ea typeface="Arial"/>
              </a:rPr>
              <a:t/>
            </a:r>
            <a:br>
              <a:rPr lang="en-US" b="1" cap="all" spc="-1" dirty="0" smtClean="0">
                <a:solidFill>
                  <a:srgbClr val="FFFFFF"/>
                </a:solidFill>
                <a:ea typeface="Arial"/>
              </a:rPr>
            </a:br>
            <a:r>
              <a:rPr lang="en-US" b="1" cap="all" spc="-1" dirty="0" smtClean="0">
                <a:solidFill>
                  <a:srgbClr val="FFFFFF"/>
                </a:solidFill>
                <a:ea typeface="Arial"/>
              </a:rPr>
              <a:t>Blood pressure</a:t>
            </a:r>
            <a:endParaRPr lang="en-US" b="1" cap="all" spc="-1" dirty="0">
              <a:solidFill>
                <a:srgbClr val="FFFFFF"/>
              </a:solidFill>
              <a:ea typeface="Arial"/>
            </a:endParaRPr>
          </a:p>
          <a:p>
            <a:pPr algn="ctr">
              <a:lnSpc>
                <a:spcPct val="100000"/>
              </a:lnSpc>
            </a:pPr>
            <a:r>
              <a:rPr lang="en-US" b="1" cap="all" spc="-1" dirty="0" smtClean="0">
                <a:solidFill>
                  <a:srgbClr val="FFFFFF"/>
                </a:solidFill>
                <a:ea typeface="Arial"/>
              </a:rPr>
              <a:t>and heart</a:t>
            </a:r>
          </a:p>
          <a:p>
            <a:pPr algn="ctr">
              <a:lnSpc>
                <a:spcPct val="100000"/>
              </a:lnSpc>
            </a:pPr>
            <a:r>
              <a:rPr lang="en-US" b="1" cap="all" spc="-1" dirty="0" smtClean="0">
                <a:solidFill>
                  <a:srgbClr val="FFFFFF"/>
                </a:solidFill>
                <a:ea typeface="Arial"/>
              </a:rPr>
              <a:t>rate</a:t>
            </a:r>
            <a:endParaRPr lang="en-US" b="1" cap="all" spc="-1" dirty="0">
              <a:solidFill>
                <a:srgbClr val="FFFFFF"/>
              </a:solidFill>
              <a:ea typeface="Arial"/>
            </a:endParaRPr>
          </a:p>
        </p:txBody>
      </p:sp>
      <p:sp>
        <p:nvSpPr>
          <p:cNvPr id="216" name="CustomShape 4"/>
          <p:cNvSpPr/>
          <p:nvPr/>
        </p:nvSpPr>
        <p:spPr>
          <a:xfrm>
            <a:off x="8583120" y="4521600"/>
            <a:ext cx="307800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smtClean="0">
                <a:solidFill>
                  <a:srgbClr val="FFFFFF"/>
                </a:solidFill>
                <a:ea typeface="Arial"/>
              </a:rPr>
              <a:t>Helps protect </a:t>
            </a:r>
            <a:br>
              <a:rPr lang="en-US" b="1" cap="all" spc="-1" dirty="0" smtClean="0">
                <a:solidFill>
                  <a:srgbClr val="FFFFFF"/>
                </a:solidFill>
                <a:ea typeface="Arial"/>
              </a:rPr>
            </a:br>
            <a:r>
              <a:rPr lang="en-US" b="1" cap="all" spc="-1" dirty="0" smtClean="0">
                <a:solidFill>
                  <a:srgbClr val="FFFFFF"/>
                </a:solidFill>
                <a:ea typeface="Arial"/>
              </a:rPr>
              <a:t>the cardiovascular </a:t>
            </a:r>
            <a:br>
              <a:rPr lang="en-US" b="1" cap="all" spc="-1" dirty="0" smtClean="0">
                <a:solidFill>
                  <a:srgbClr val="FFFFFF"/>
                </a:solidFill>
                <a:ea typeface="Arial"/>
              </a:rPr>
            </a:br>
            <a:r>
              <a:rPr lang="en-US" b="1" cap="all" spc="-1" dirty="0" smtClean="0">
                <a:solidFill>
                  <a:srgbClr val="FFFFFF"/>
                </a:solidFill>
                <a:ea typeface="Arial"/>
              </a:rPr>
              <a:t>system</a:t>
            </a:r>
            <a:endParaRPr lang="en-US" b="1" cap="all" spc="-1" dirty="0">
              <a:solidFill>
                <a:srgbClr val="FFFFFF"/>
              </a:solidFill>
              <a:ea typeface="Arial"/>
            </a:endParaRPr>
          </a:p>
        </p:txBody>
      </p:sp>
      <p:pic>
        <p:nvPicPr>
          <p:cNvPr id="217" name="cardiopack_icon_3_-01.png"/>
          <p:cNvPicPr/>
          <p:nvPr/>
        </p:nvPicPr>
        <p:blipFill>
          <a:blip r:embed="rId4"/>
          <a:stretch/>
        </p:blipFill>
        <p:spPr>
          <a:xfrm>
            <a:off x="5772960" y="2813040"/>
            <a:ext cx="1458360" cy="1466640"/>
          </a:xfrm>
          <a:prstGeom prst="rect">
            <a:avLst/>
          </a:prstGeom>
          <a:ln w="12600">
            <a:noFill/>
          </a:ln>
        </p:spPr>
      </p:pic>
      <p:pic>
        <p:nvPicPr>
          <p:cNvPr id="218" name="cardiopack_icon_3_-02.png"/>
          <p:cNvPicPr/>
          <p:nvPr/>
        </p:nvPicPr>
        <p:blipFill>
          <a:blip r:embed="rId5"/>
          <a:stretch/>
        </p:blipFill>
        <p:spPr>
          <a:xfrm>
            <a:off x="2152800" y="2813040"/>
            <a:ext cx="1458360" cy="1466640"/>
          </a:xfrm>
          <a:prstGeom prst="rect">
            <a:avLst/>
          </a:prstGeom>
          <a:ln w="12600">
            <a:noFill/>
          </a:ln>
        </p:spPr>
      </p:pic>
      <p:pic>
        <p:nvPicPr>
          <p:cNvPr id="219" name="cardiopack_icon_3_-03.png"/>
          <p:cNvPicPr/>
          <p:nvPr/>
        </p:nvPicPr>
        <p:blipFill>
          <a:blip r:embed="rId6"/>
          <a:stretch/>
        </p:blipFill>
        <p:spPr>
          <a:xfrm>
            <a:off x="9393120" y="2817000"/>
            <a:ext cx="1458360" cy="145836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220" name="Без имени-1-восстановлено.png"/>
          <p:cNvPicPr/>
          <p:nvPr/>
        </p:nvPicPr>
        <p:blipFill>
          <a:blip r:embed="rId3"/>
          <a:stretch/>
        </p:blipFill>
        <p:spPr>
          <a:xfrm>
            <a:off x="0" y="0"/>
            <a:ext cx="13004280" cy="7314840"/>
          </a:xfrm>
          <a:prstGeom prst="rect">
            <a:avLst/>
          </a:prstGeom>
          <a:ln w="12600">
            <a:noFill/>
          </a:ln>
        </p:spPr>
      </p:pic>
      <p:sp>
        <p:nvSpPr>
          <p:cNvPr id="221" name="CustomShape 1"/>
          <p:cNvSpPr/>
          <p:nvPr/>
        </p:nvSpPr>
        <p:spPr>
          <a:xfrm>
            <a:off x="-35640" y="1257120"/>
            <a:ext cx="13075560" cy="4950720"/>
          </a:xfrm>
          <a:prstGeom prst="rect">
            <a:avLst/>
          </a:prstGeom>
          <a:solidFill>
            <a:srgbClr val="E85044"/>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222" name="CustomShape 2"/>
          <p:cNvSpPr/>
          <p:nvPr/>
        </p:nvSpPr>
        <p:spPr>
          <a:xfrm>
            <a:off x="5303160" y="4381920"/>
            <a:ext cx="2398320" cy="12697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30000"/>
              </a:lnSpc>
            </a:pPr>
            <a:r>
              <a:rPr lang="en-US" sz="1800" b="0" strike="noStrike" cap="all" spc="-1" dirty="0" smtClean="0">
                <a:solidFill>
                  <a:srgbClr val="FFFFFF"/>
                </a:solidFill>
                <a:latin typeface="Arial Black"/>
                <a:ea typeface="Arial Black"/>
              </a:rPr>
              <a:t>Convenience</a:t>
            </a:r>
            <a:r>
              <a:rPr lang="ru-RU" sz="1800" b="1" strike="noStrike" cap="all" spc="-1" dirty="0" smtClean="0">
                <a:solidFill>
                  <a:srgbClr val="FFFFFF"/>
                </a:solidFill>
                <a:latin typeface="Arial"/>
                <a:ea typeface="Arial"/>
              </a:rPr>
              <a:t> </a:t>
            </a:r>
            <a:endParaRPr lang="ru-RU" sz="1800" b="0" strike="noStrike" spc="-1" dirty="0" smtClean="0">
              <a:latin typeface="Arial"/>
            </a:endParaRPr>
          </a:p>
          <a:p>
            <a:pPr algn="ctr">
              <a:lnSpc>
                <a:spcPct val="100000"/>
              </a:lnSpc>
            </a:pPr>
            <a:r>
              <a:rPr lang="en-US" b="1" spc="-1" dirty="0" smtClean="0">
                <a:solidFill>
                  <a:srgbClr val="FFFFFF"/>
                </a:solidFill>
                <a:ea typeface="Arial"/>
              </a:rPr>
              <a:t>Simple and </a:t>
            </a:r>
            <a:br>
              <a:rPr lang="en-US" b="1" spc="-1" dirty="0" smtClean="0">
                <a:solidFill>
                  <a:srgbClr val="FFFFFF"/>
                </a:solidFill>
                <a:ea typeface="Arial"/>
              </a:rPr>
            </a:br>
            <a:r>
              <a:rPr lang="en-US" b="1" spc="-1" dirty="0" smtClean="0">
                <a:solidFill>
                  <a:srgbClr val="FFFFFF"/>
                </a:solidFill>
                <a:ea typeface="Arial"/>
              </a:rPr>
              <a:t>convenient</a:t>
            </a:r>
            <a:endParaRPr lang="en-US" b="1" spc="-1" dirty="0">
              <a:solidFill>
                <a:srgbClr val="FFFFFF"/>
              </a:solidFill>
              <a:ea typeface="Arial"/>
            </a:endParaRPr>
          </a:p>
        </p:txBody>
      </p:sp>
      <p:sp>
        <p:nvSpPr>
          <p:cNvPr id="223" name="CustomShape 3"/>
          <p:cNvSpPr/>
          <p:nvPr/>
        </p:nvSpPr>
        <p:spPr>
          <a:xfrm>
            <a:off x="9340920" y="4381920"/>
            <a:ext cx="1563120" cy="12697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30000"/>
              </a:lnSpc>
            </a:pPr>
            <a:r>
              <a:rPr lang="en-US" sz="1800" b="0" strike="noStrike" cap="all" spc="-1" dirty="0" smtClean="0">
                <a:solidFill>
                  <a:srgbClr val="FFFFFF"/>
                </a:solidFill>
                <a:latin typeface="Arial Black"/>
                <a:ea typeface="Arial Black"/>
              </a:rPr>
              <a:t>VALUE</a:t>
            </a:r>
            <a:endParaRPr lang="ru-RU" sz="1800" b="0" strike="noStrike" spc="-1" dirty="0">
              <a:latin typeface="Arial"/>
            </a:endParaRPr>
          </a:p>
          <a:p>
            <a:pPr algn="ctr">
              <a:lnSpc>
                <a:spcPct val="100000"/>
              </a:lnSpc>
            </a:pPr>
            <a:r>
              <a:rPr lang="en-US" b="1" spc="-1" dirty="0" smtClean="0">
                <a:solidFill>
                  <a:srgbClr val="FFFFFF"/>
                </a:solidFill>
                <a:ea typeface="Arial"/>
              </a:rPr>
              <a:t>Great products </a:t>
            </a:r>
            <a:br>
              <a:rPr lang="en-US" b="1" spc="-1" dirty="0" smtClean="0">
                <a:solidFill>
                  <a:srgbClr val="FFFFFF"/>
                </a:solidFill>
                <a:ea typeface="Arial"/>
              </a:rPr>
            </a:br>
            <a:r>
              <a:rPr lang="en-US" b="1" spc="-1" dirty="0" smtClean="0">
                <a:solidFill>
                  <a:srgbClr val="FFFFFF"/>
                </a:solidFill>
                <a:ea typeface="Arial"/>
              </a:rPr>
              <a:t>at a great price</a:t>
            </a:r>
            <a:endParaRPr lang="en-US" b="1" spc="-1" dirty="0">
              <a:solidFill>
                <a:srgbClr val="FFFFFF"/>
              </a:solidFill>
              <a:ea typeface="Arial"/>
            </a:endParaRPr>
          </a:p>
        </p:txBody>
      </p:sp>
      <p:pic>
        <p:nvPicPr>
          <p:cNvPr id="224" name="cardiopack_icon_pack-01.png"/>
          <p:cNvPicPr/>
          <p:nvPr/>
        </p:nvPicPr>
        <p:blipFill>
          <a:blip r:embed="rId4"/>
          <a:stretch/>
        </p:blipFill>
        <p:spPr>
          <a:xfrm>
            <a:off x="2152800" y="2798640"/>
            <a:ext cx="1458360" cy="1458360"/>
          </a:xfrm>
          <a:prstGeom prst="rect">
            <a:avLst/>
          </a:prstGeom>
          <a:ln w="12600">
            <a:noFill/>
          </a:ln>
        </p:spPr>
      </p:pic>
      <p:pic>
        <p:nvPicPr>
          <p:cNvPr id="225" name="cardiopack_icon_pack-02.png"/>
          <p:cNvPicPr/>
          <p:nvPr/>
        </p:nvPicPr>
        <p:blipFill>
          <a:blip r:embed="rId5"/>
          <a:stretch/>
        </p:blipFill>
        <p:spPr>
          <a:xfrm>
            <a:off x="5772960" y="2798640"/>
            <a:ext cx="1458360" cy="1458360"/>
          </a:xfrm>
          <a:prstGeom prst="rect">
            <a:avLst/>
          </a:prstGeom>
          <a:ln w="12600">
            <a:noFill/>
          </a:ln>
        </p:spPr>
      </p:pic>
      <p:pic>
        <p:nvPicPr>
          <p:cNvPr id="226" name="cardiopack_icon_pack-03.png"/>
          <p:cNvPicPr/>
          <p:nvPr/>
        </p:nvPicPr>
        <p:blipFill>
          <a:blip r:embed="rId6"/>
          <a:stretch/>
        </p:blipFill>
        <p:spPr>
          <a:xfrm>
            <a:off x="9393120" y="2798640"/>
            <a:ext cx="1458360" cy="1458360"/>
          </a:xfrm>
          <a:prstGeom prst="rect">
            <a:avLst/>
          </a:prstGeom>
          <a:ln w="12600">
            <a:noFill/>
          </a:ln>
        </p:spPr>
      </p:pic>
      <p:sp>
        <p:nvSpPr>
          <p:cNvPr id="227" name="CustomShape 4"/>
          <p:cNvSpPr/>
          <p:nvPr/>
        </p:nvSpPr>
        <p:spPr>
          <a:xfrm>
            <a:off x="2805120" y="1643760"/>
            <a:ext cx="7394040" cy="6390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ru-RU" sz="3600" b="1" strike="noStrike" cap="all" spc="-1" dirty="0" err="1" smtClean="0">
                <a:solidFill>
                  <a:srgbClr val="FFFFFF"/>
                </a:solidFill>
                <a:latin typeface="Arial"/>
                <a:ea typeface="Arial"/>
              </a:rPr>
              <a:t>Coral</a:t>
            </a:r>
            <a:r>
              <a:rPr lang="ru-RU" sz="3600" b="1" strike="noStrike" cap="all" spc="-1" dirty="0" smtClean="0">
                <a:solidFill>
                  <a:srgbClr val="FFFFFF"/>
                </a:solidFill>
                <a:latin typeface="Arial"/>
                <a:ea typeface="Arial"/>
              </a:rPr>
              <a:t> </a:t>
            </a:r>
            <a:r>
              <a:rPr lang="ru-RU" sz="3600" b="1" strike="noStrike" cap="all" spc="-1" dirty="0" err="1" smtClean="0">
                <a:solidFill>
                  <a:srgbClr val="FFFFFF"/>
                </a:solidFill>
                <a:latin typeface="Arial"/>
                <a:ea typeface="Arial"/>
              </a:rPr>
              <a:t>Club</a:t>
            </a:r>
            <a:r>
              <a:rPr lang="en-US" sz="3600" b="1" strike="noStrike" cap="all" spc="-1" dirty="0" smtClean="0">
                <a:solidFill>
                  <a:srgbClr val="FFFFFF"/>
                </a:solidFill>
                <a:latin typeface="Arial"/>
                <a:ea typeface="Arial"/>
              </a:rPr>
              <a:t> PACKS</a:t>
            </a:r>
            <a:endParaRPr lang="ru-RU" sz="3600" b="0" strike="noStrike" spc="-1" dirty="0">
              <a:latin typeface="Arial"/>
            </a:endParaRPr>
          </a:p>
        </p:txBody>
      </p:sp>
      <p:sp>
        <p:nvSpPr>
          <p:cNvPr id="228" name="CustomShape 5"/>
          <p:cNvSpPr/>
          <p:nvPr/>
        </p:nvSpPr>
        <p:spPr>
          <a:xfrm>
            <a:off x="2059200" y="4392000"/>
            <a:ext cx="1645560" cy="12697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30000"/>
              </a:lnSpc>
            </a:pPr>
            <a:r>
              <a:rPr lang="en-US" cap="all" spc="-1" dirty="0">
                <a:solidFill>
                  <a:srgbClr val="FFFFFF"/>
                </a:solidFill>
                <a:latin typeface="Arial Black"/>
                <a:ea typeface="Arial Black"/>
              </a:rPr>
              <a:t>SYNERGY</a:t>
            </a:r>
          </a:p>
          <a:p>
            <a:pPr algn="ctr"/>
            <a:r>
              <a:rPr lang="en-US" b="1" spc="-1" dirty="0" smtClean="0">
                <a:solidFill>
                  <a:srgbClr val="FFFFFF"/>
                </a:solidFill>
                <a:latin typeface="Arial"/>
                <a:ea typeface="Arial"/>
              </a:rPr>
              <a:t>Enhanced</a:t>
            </a:r>
            <a:endParaRPr lang="en-US" b="1" spc="-1" dirty="0">
              <a:solidFill>
                <a:srgbClr val="FFFFFF"/>
              </a:solidFill>
              <a:latin typeface="Arial"/>
              <a:ea typeface="Arial"/>
            </a:endParaRPr>
          </a:p>
          <a:p>
            <a:pPr algn="ctr"/>
            <a:r>
              <a:rPr lang="en-US" b="1" spc="-1" dirty="0">
                <a:solidFill>
                  <a:srgbClr val="FFFFFF"/>
                </a:solidFill>
                <a:latin typeface="Arial"/>
                <a:ea typeface="Arial"/>
              </a:rPr>
              <a:t>action </a:t>
            </a:r>
            <a:r>
              <a:rPr lang="en-US" b="1" spc="-1" dirty="0" smtClean="0">
                <a:solidFill>
                  <a:srgbClr val="FFFFFF"/>
                </a:solidFill>
                <a:latin typeface="Arial"/>
                <a:ea typeface="Arial"/>
              </a:rPr>
              <a:t>of</a:t>
            </a:r>
            <a:endParaRPr lang="en-US" b="1" spc="-1" dirty="0">
              <a:solidFill>
                <a:srgbClr val="FFFFFF"/>
              </a:solidFill>
              <a:latin typeface="Arial"/>
              <a:ea typeface="Arial"/>
            </a:endParaRPr>
          </a:p>
          <a:p>
            <a:pPr algn="ctr"/>
            <a:r>
              <a:rPr lang="en-US" b="1" spc="-1" dirty="0">
                <a:solidFill>
                  <a:srgbClr val="FFFFFF"/>
                </a:solidFill>
                <a:latin typeface="Arial"/>
                <a:ea typeface="Arial"/>
              </a:rPr>
              <a:t>components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cardiopack_fon-01.png"/>
          <p:cNvPicPr/>
          <p:nvPr/>
        </p:nvPicPr>
        <p:blipFill>
          <a:blip r:embed="rId3"/>
          <a:stretch/>
        </p:blipFill>
        <p:spPr>
          <a:xfrm>
            <a:off x="-58680" y="-36360"/>
            <a:ext cx="13121640" cy="7387560"/>
          </a:xfrm>
          <a:prstGeom prst="rect">
            <a:avLst/>
          </a:prstGeom>
          <a:ln w="12600">
            <a:noFill/>
          </a:ln>
        </p:spPr>
      </p:pic>
      <p:sp>
        <p:nvSpPr>
          <p:cNvPr id="230" name="CustomShape 1"/>
          <p:cNvSpPr/>
          <p:nvPr/>
        </p:nvSpPr>
        <p:spPr>
          <a:xfrm>
            <a:off x="568440" y="1370160"/>
            <a:ext cx="3160440" cy="6390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ru-RU" sz="3600" b="1" strike="noStrike" cap="all" spc="-1">
                <a:solidFill>
                  <a:srgbClr val="FFFFFF"/>
                </a:solidFill>
                <a:latin typeface="Arial"/>
                <a:ea typeface="Arial"/>
              </a:rPr>
              <a:t>Сardiopack</a:t>
            </a:r>
            <a:endParaRPr lang="ru-RU" sz="3600" b="0" strike="noStrike" spc="-1">
              <a:latin typeface="Arial"/>
            </a:endParaRPr>
          </a:p>
        </p:txBody>
      </p:sp>
      <p:sp>
        <p:nvSpPr>
          <p:cNvPr id="232" name="CustomShape 2"/>
          <p:cNvSpPr/>
          <p:nvPr/>
        </p:nvSpPr>
        <p:spPr>
          <a:xfrm>
            <a:off x="578160" y="3031200"/>
            <a:ext cx="2497320" cy="2010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1" strike="noStrike" spc="-1" dirty="0" smtClean="0">
                <a:solidFill>
                  <a:srgbClr val="FFFFFF"/>
                </a:solidFill>
                <a:latin typeface="Arial"/>
                <a:ea typeface="Arial"/>
              </a:rPr>
              <a:t>VOLUME POINTS</a:t>
            </a: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r>
              <a:rPr lang="en-US" sz="1800" b="1" strike="noStrike" spc="-1" dirty="0" smtClean="0">
                <a:solidFill>
                  <a:srgbClr val="FFFFFF"/>
                </a:solidFill>
                <a:latin typeface="Arial"/>
                <a:ea typeface="Arial"/>
              </a:rPr>
              <a:t>MEMBER PRICE</a:t>
            </a: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r>
              <a:rPr lang="en-US" sz="1800" b="1" strike="noStrike" spc="-1" dirty="0" smtClean="0">
                <a:solidFill>
                  <a:srgbClr val="FFFFFF"/>
                </a:solidFill>
                <a:latin typeface="Arial"/>
                <a:ea typeface="Arial"/>
              </a:rPr>
              <a:t>RETAIL PRICE</a:t>
            </a:r>
            <a:endParaRPr lang="ru-RU" sz="1800" b="0" strike="noStrike" spc="-1" dirty="0">
              <a:latin typeface="Arial"/>
            </a:endParaRPr>
          </a:p>
        </p:txBody>
      </p:sp>
      <p:sp>
        <p:nvSpPr>
          <p:cNvPr id="233" name="CustomShape 3"/>
          <p:cNvSpPr/>
          <p:nvPr/>
        </p:nvSpPr>
        <p:spPr>
          <a:xfrm>
            <a:off x="3875400" y="2945160"/>
            <a:ext cx="488880" cy="516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ru-RU" sz="2800" b="1" strike="noStrike" spc="-1">
                <a:solidFill>
                  <a:srgbClr val="FFFFFF"/>
                </a:solidFill>
                <a:latin typeface="Arial"/>
                <a:ea typeface="Arial"/>
              </a:rPr>
              <a:t>57</a:t>
            </a:r>
            <a:endParaRPr lang="ru-RU" sz="2800" b="0" strike="noStrike" spc="-1">
              <a:latin typeface="Arial"/>
            </a:endParaRPr>
          </a:p>
        </p:txBody>
      </p:sp>
      <p:sp>
        <p:nvSpPr>
          <p:cNvPr id="234" name="CustomShape 4"/>
          <p:cNvSpPr/>
          <p:nvPr/>
        </p:nvSpPr>
        <p:spPr>
          <a:xfrm>
            <a:off x="3808800" y="4560480"/>
            <a:ext cx="1622520" cy="516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2800" b="1" strike="noStrike" spc="-1" dirty="0" smtClean="0">
                <a:solidFill>
                  <a:srgbClr val="FFFFFF"/>
                </a:solidFill>
                <a:latin typeface="Arial"/>
                <a:ea typeface="Arial"/>
              </a:rPr>
              <a:t>$</a:t>
            </a:r>
            <a:r>
              <a:rPr lang="en-US" sz="2800" b="1" spc="-1" dirty="0">
                <a:solidFill>
                  <a:srgbClr val="FFFFFF"/>
                </a:solidFill>
                <a:latin typeface="Arial"/>
                <a:ea typeface="Arial"/>
              </a:rPr>
              <a:t>118.75 USD</a:t>
            </a:r>
            <a:endParaRPr lang="ru-RU" sz="2800" b="1" spc="-1" dirty="0">
              <a:solidFill>
                <a:srgbClr val="FFFFFF"/>
              </a:solidFill>
              <a:latin typeface="Arial"/>
              <a:ea typeface="Arial"/>
            </a:endParaRPr>
          </a:p>
        </p:txBody>
      </p:sp>
      <p:sp>
        <p:nvSpPr>
          <p:cNvPr id="235" name="CustomShape 5"/>
          <p:cNvSpPr/>
          <p:nvPr/>
        </p:nvSpPr>
        <p:spPr>
          <a:xfrm>
            <a:off x="3795120" y="3752640"/>
            <a:ext cx="914040" cy="516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2800" b="1" strike="noStrike" spc="-1" dirty="0" smtClean="0">
                <a:solidFill>
                  <a:srgbClr val="FFFFFF"/>
                </a:solidFill>
                <a:latin typeface="Arial"/>
                <a:ea typeface="Arial"/>
              </a:rPr>
              <a:t>$95 USD</a:t>
            </a:r>
            <a:endParaRPr lang="ru-RU" sz="1800" b="0" strike="noStrike" spc="-1" dirty="0">
              <a:latin typeface="Arial"/>
            </a:endParaRPr>
          </a:p>
        </p:txBody>
      </p:sp>
      <p:sp>
        <p:nvSpPr>
          <p:cNvPr id="236" name="CustomShape 6"/>
          <p:cNvSpPr/>
          <p:nvPr/>
        </p:nvSpPr>
        <p:spPr>
          <a:xfrm>
            <a:off x="3817440" y="2906640"/>
            <a:ext cx="571320" cy="571320"/>
          </a:xfrm>
          <a:prstGeom prst="ellipse">
            <a:avLst/>
          </a:prstGeom>
          <a:noFill/>
          <a:ln w="19080">
            <a:solidFill>
              <a:schemeClr val="bg1"/>
            </a:solidFill>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920" y="790220"/>
            <a:ext cx="4899413" cy="5821086"/>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cardiopack_fon-01.png"/>
          <p:cNvPicPr/>
          <p:nvPr/>
        </p:nvPicPr>
        <p:blipFill>
          <a:blip r:embed="rId3"/>
          <a:stretch/>
        </p:blipFill>
        <p:spPr>
          <a:xfrm>
            <a:off x="-50040" y="-31680"/>
            <a:ext cx="13105080" cy="7378200"/>
          </a:xfrm>
          <a:prstGeom prst="rect">
            <a:avLst/>
          </a:prstGeom>
          <a:ln w="12600">
            <a:noFill/>
          </a:ln>
        </p:spPr>
      </p:pic>
      <p:sp>
        <p:nvSpPr>
          <p:cNvPr id="238" name="CustomShape 1"/>
          <p:cNvSpPr/>
          <p:nvPr/>
        </p:nvSpPr>
        <p:spPr>
          <a:xfrm>
            <a:off x="2553480" y="3760920"/>
            <a:ext cx="2396880" cy="4734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40000"/>
              </a:lnSpc>
            </a:pPr>
            <a:r>
              <a:rPr lang="en-US" b="1" cap="all" spc="-1" dirty="0">
                <a:solidFill>
                  <a:srgbClr val="FFFFFF"/>
                </a:solidFill>
                <a:ea typeface="Arial"/>
              </a:rPr>
              <a:t>From the bottom of our heart,</a:t>
            </a:r>
            <a:endParaRPr lang="ru-RU" sz="1800" b="0" strike="noStrike" spc="-1" dirty="0">
              <a:latin typeface="Arial"/>
            </a:endParaRPr>
          </a:p>
        </p:txBody>
      </p:sp>
      <p:pic>
        <p:nvPicPr>
          <p:cNvPr id="239" name="cardiopack_heart-01-01.png"/>
          <p:cNvPicPr/>
          <p:nvPr/>
        </p:nvPicPr>
        <p:blipFill>
          <a:blip r:embed="rId4"/>
          <a:stretch/>
        </p:blipFill>
        <p:spPr>
          <a:xfrm>
            <a:off x="2612160" y="2313000"/>
            <a:ext cx="1103400" cy="1002240"/>
          </a:xfrm>
          <a:prstGeom prst="rect">
            <a:avLst/>
          </a:prstGeom>
          <a:ln w="12600">
            <a:noFill/>
          </a:ln>
        </p:spPr>
      </p:pic>
      <p:pic>
        <p:nvPicPr>
          <p:cNvPr id="240" name="logo new-01.png"/>
          <p:cNvPicPr/>
          <p:nvPr/>
        </p:nvPicPr>
        <p:blipFill>
          <a:blip r:embed="rId5"/>
          <a:stretch/>
        </p:blipFill>
        <p:spPr>
          <a:xfrm>
            <a:off x="2612160" y="4302720"/>
            <a:ext cx="3323160" cy="58428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545200" y="6310080"/>
            <a:ext cx="282240" cy="379080"/>
          </a:xfrm>
          <a:custGeom>
            <a:avLst/>
            <a:gdLst/>
            <a:ahLst/>
            <a:cxnLst/>
            <a:rect l="l" t="t" r="r" b="b"/>
            <a:pathLst>
              <a:path w="21600" h="2160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89" name="Line 2"/>
          <p:cNvSpPr/>
          <p:nvPr/>
        </p:nvSpPr>
        <p:spPr>
          <a:xfrm>
            <a:off x="2173320" y="6309720"/>
            <a:ext cx="360" cy="372600"/>
          </a:xfrm>
          <a:prstGeom prst="line">
            <a:avLst/>
          </a:prstGeom>
          <a:ln w="57600">
            <a:solidFill>
              <a:srgbClr val="FFFFFF"/>
            </a:solidFill>
            <a:round/>
          </a:ln>
        </p:spPr>
        <p:style>
          <a:lnRef idx="0">
            <a:scrgbClr r="0" g="0" b="0"/>
          </a:lnRef>
          <a:fillRef idx="0">
            <a:scrgbClr r="0" g="0" b="0"/>
          </a:fillRef>
          <a:effectRef idx="0">
            <a:scrgbClr r="0" g="0" b="0"/>
          </a:effectRef>
          <a:fontRef idx="minor"/>
        </p:style>
      </p:sp>
      <p:sp>
        <p:nvSpPr>
          <p:cNvPr id="90" name="CustomShape 3"/>
          <p:cNvSpPr/>
          <p:nvPr/>
        </p:nvSpPr>
        <p:spPr>
          <a:xfrm>
            <a:off x="2252520" y="6416640"/>
            <a:ext cx="241560" cy="272160"/>
          </a:xfrm>
          <a:custGeom>
            <a:avLst/>
            <a:gdLst/>
            <a:ahLst/>
            <a:cxnLst/>
            <a:rect l="l" t="t" r="r" b="b"/>
            <a:pathLst>
              <a:path w="21600" h="2160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1" name="CustomShape 4"/>
          <p:cNvSpPr/>
          <p:nvPr/>
        </p:nvSpPr>
        <p:spPr>
          <a:xfrm>
            <a:off x="1848240" y="6409800"/>
            <a:ext cx="259200" cy="279360"/>
          </a:xfrm>
          <a:custGeom>
            <a:avLst/>
            <a:gdLst/>
            <a:ahLst/>
            <a:cxn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2" name="Line 5"/>
          <p:cNvSpPr/>
          <p:nvPr/>
        </p:nvSpPr>
        <p:spPr>
          <a:xfrm>
            <a:off x="1779840" y="6309720"/>
            <a:ext cx="0" cy="372600"/>
          </a:xfrm>
          <a:prstGeom prst="line">
            <a:avLst/>
          </a:prstGeom>
          <a:ln w="57600">
            <a:solidFill>
              <a:srgbClr val="FFFFFF"/>
            </a:solidFill>
            <a:round/>
          </a:ln>
        </p:spPr>
        <p:style>
          <a:lnRef idx="0">
            <a:scrgbClr r="0" g="0" b="0"/>
          </a:lnRef>
          <a:fillRef idx="0">
            <a:scrgbClr r="0" g="0" b="0"/>
          </a:fillRef>
          <a:effectRef idx="0">
            <a:scrgbClr r="0" g="0" b="0"/>
          </a:effectRef>
          <a:fontRef idx="minor"/>
        </p:style>
      </p:sp>
      <p:sp>
        <p:nvSpPr>
          <p:cNvPr id="93" name="CustomShape 6"/>
          <p:cNvSpPr/>
          <p:nvPr/>
        </p:nvSpPr>
        <p:spPr>
          <a:xfrm>
            <a:off x="1417320" y="6409800"/>
            <a:ext cx="282240" cy="279360"/>
          </a:xfrm>
          <a:custGeom>
            <a:avLst/>
            <a:gdLst/>
            <a:ahLst/>
            <a:cxnLst/>
            <a:rect l="l" t="t" r="r" b="b"/>
            <a:pathLst>
              <a:path w="21600" h="2160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4" name="CustomShape 7"/>
          <p:cNvSpPr/>
          <p:nvPr/>
        </p:nvSpPr>
        <p:spPr>
          <a:xfrm>
            <a:off x="944640" y="6409800"/>
            <a:ext cx="280440" cy="279360"/>
          </a:xfrm>
          <a:custGeom>
            <a:avLst/>
            <a:gdLst/>
            <a:ahLst/>
            <a:cxnLst/>
            <a:rect l="l" t="t" r="r" b="b"/>
            <a:pathLst>
              <a:path w="21600" h="2160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5" name="CustomShape 8"/>
          <p:cNvSpPr/>
          <p:nvPr/>
        </p:nvSpPr>
        <p:spPr>
          <a:xfrm>
            <a:off x="1265760" y="6410520"/>
            <a:ext cx="135720" cy="271440"/>
          </a:xfrm>
          <a:custGeom>
            <a:avLst/>
            <a:gdLst/>
            <a:ahLst/>
            <a:cxnLst/>
            <a:rect l="l" t="t" r="r" b="b"/>
            <a:pathLst>
              <a:path w="21600" h="2160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6" name="CustomShape 9"/>
          <p:cNvSpPr/>
          <p:nvPr/>
        </p:nvSpPr>
        <p:spPr>
          <a:xfrm>
            <a:off x="659160" y="6409800"/>
            <a:ext cx="259200" cy="279360"/>
          </a:xfrm>
          <a:custGeom>
            <a:avLst/>
            <a:gdLst/>
            <a:ahLst/>
            <a:cxn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97" name="CustomShape 10"/>
          <p:cNvSpPr/>
          <p:nvPr/>
        </p:nvSpPr>
        <p:spPr>
          <a:xfrm>
            <a:off x="606600" y="846720"/>
            <a:ext cx="593712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C533D"/>
                </a:solidFill>
                <a:ea typeface="Arial"/>
              </a:rPr>
              <a:t>Cardiovascular</a:t>
            </a:r>
          </a:p>
          <a:p>
            <a:pPr>
              <a:lnSpc>
                <a:spcPct val="100000"/>
              </a:lnSpc>
            </a:pPr>
            <a:r>
              <a:rPr lang="en-US" sz="3600" b="1" cap="all" spc="-1" dirty="0">
                <a:solidFill>
                  <a:srgbClr val="FC533D"/>
                </a:solidFill>
                <a:ea typeface="Arial"/>
              </a:rPr>
              <a:t>system</a:t>
            </a:r>
            <a:endParaRPr lang="ru-RU" sz="3600" b="0" strike="noStrike" spc="-1" dirty="0">
              <a:latin typeface="Arial"/>
            </a:endParaRPr>
          </a:p>
        </p:txBody>
      </p:sp>
      <p:pic>
        <p:nvPicPr>
          <p:cNvPr id="98" name="shutterstock_268297775.jpg"/>
          <p:cNvPicPr/>
          <p:nvPr/>
        </p:nvPicPr>
        <p:blipFill>
          <a:blip r:embed="rId3"/>
          <a:srcRect l="67483" t="14159" r="4517"/>
          <a:stretch/>
        </p:blipFill>
        <p:spPr>
          <a:xfrm>
            <a:off x="9653760" y="-20160"/>
            <a:ext cx="2537640" cy="7777800"/>
          </a:xfrm>
          <a:prstGeom prst="rect">
            <a:avLst/>
          </a:prstGeom>
          <a:ln w="12600">
            <a:noFill/>
          </a:ln>
        </p:spPr>
      </p:pic>
      <p:sp>
        <p:nvSpPr>
          <p:cNvPr id="99" name="CustomShape 11"/>
          <p:cNvSpPr/>
          <p:nvPr/>
        </p:nvSpPr>
        <p:spPr>
          <a:xfrm>
            <a:off x="569520" y="2538360"/>
            <a:ext cx="5415644" cy="1998014"/>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cap="all" spc="-1" dirty="0" smtClean="0">
                <a:solidFill>
                  <a:srgbClr val="535353"/>
                </a:solidFill>
                <a:ea typeface="Arial"/>
              </a:rPr>
              <a:t>THE Cardiovascular system </a:t>
            </a:r>
            <a:r>
              <a:rPr lang="en-US" cap="all" spc="-1" dirty="0">
                <a:solidFill>
                  <a:srgbClr val="535353"/>
                </a:solidFill>
                <a:ea typeface="Arial"/>
              </a:rPr>
              <a:t>is a network </a:t>
            </a:r>
            <a:endParaRPr lang="en-US" cap="all" spc="-1" dirty="0" smtClean="0">
              <a:solidFill>
                <a:srgbClr val="535353"/>
              </a:solidFill>
              <a:ea typeface="Arial"/>
            </a:endParaRPr>
          </a:p>
          <a:p>
            <a:pPr>
              <a:lnSpc>
                <a:spcPct val="100000"/>
              </a:lnSpc>
            </a:pPr>
            <a:r>
              <a:rPr lang="en-US" cap="all" spc="-1" dirty="0" smtClean="0">
                <a:solidFill>
                  <a:srgbClr val="535353"/>
                </a:solidFill>
                <a:ea typeface="Arial"/>
              </a:rPr>
              <a:t>consisting </a:t>
            </a:r>
            <a:r>
              <a:rPr lang="en-US" cap="all" spc="-1" dirty="0">
                <a:solidFill>
                  <a:srgbClr val="535353"/>
                </a:solidFill>
                <a:ea typeface="Arial"/>
              </a:rPr>
              <a:t>of blood, </a:t>
            </a:r>
            <a:r>
              <a:rPr lang="en-US" cap="all" spc="-1" dirty="0" smtClean="0">
                <a:solidFill>
                  <a:srgbClr val="535353"/>
                </a:solidFill>
                <a:ea typeface="Arial"/>
              </a:rPr>
              <a:t>blood vessels</a:t>
            </a:r>
          </a:p>
          <a:p>
            <a:pPr>
              <a:lnSpc>
                <a:spcPct val="100000"/>
              </a:lnSpc>
            </a:pPr>
            <a:r>
              <a:rPr lang="en-US" cap="all" spc="-1" dirty="0" smtClean="0">
                <a:solidFill>
                  <a:srgbClr val="535353"/>
                </a:solidFill>
                <a:ea typeface="Arial"/>
              </a:rPr>
              <a:t>and the </a:t>
            </a:r>
            <a:r>
              <a:rPr lang="en-US" cap="all" spc="-1" dirty="0">
                <a:solidFill>
                  <a:srgbClr val="535353"/>
                </a:solidFill>
                <a:ea typeface="Arial"/>
              </a:rPr>
              <a:t>heart. </a:t>
            </a:r>
            <a:endParaRPr lang="en-US" cap="all" spc="-1" dirty="0" smtClean="0">
              <a:solidFill>
                <a:srgbClr val="535353"/>
              </a:solidFill>
              <a:ea typeface="Arial"/>
            </a:endParaRPr>
          </a:p>
          <a:p>
            <a:pPr>
              <a:lnSpc>
                <a:spcPct val="100000"/>
              </a:lnSpc>
            </a:pPr>
            <a:r>
              <a:rPr lang="en-US" cap="all" spc="-1" dirty="0" smtClean="0">
                <a:solidFill>
                  <a:srgbClr val="535353"/>
                </a:solidFill>
                <a:ea typeface="Arial"/>
              </a:rPr>
              <a:t>This </a:t>
            </a:r>
            <a:r>
              <a:rPr lang="en-US" cap="all" spc="-1" dirty="0">
                <a:solidFill>
                  <a:srgbClr val="535353"/>
                </a:solidFill>
                <a:ea typeface="Arial"/>
              </a:rPr>
              <a:t>network supplies tissues in the </a:t>
            </a:r>
            <a:endParaRPr lang="en-US" cap="all" spc="-1" dirty="0" smtClean="0">
              <a:solidFill>
                <a:srgbClr val="535353"/>
              </a:solidFill>
              <a:ea typeface="Arial"/>
            </a:endParaRPr>
          </a:p>
          <a:p>
            <a:pPr>
              <a:lnSpc>
                <a:spcPct val="100000"/>
              </a:lnSpc>
            </a:pPr>
            <a:r>
              <a:rPr lang="en-US" cap="all" spc="-1" dirty="0" smtClean="0">
                <a:solidFill>
                  <a:srgbClr val="535353"/>
                </a:solidFill>
                <a:ea typeface="Arial"/>
              </a:rPr>
              <a:t>body </a:t>
            </a:r>
            <a:r>
              <a:rPr lang="en-US" cap="all" spc="-1" dirty="0">
                <a:solidFill>
                  <a:srgbClr val="535353"/>
                </a:solidFill>
                <a:ea typeface="Arial"/>
              </a:rPr>
              <a:t>with oxygen and other </a:t>
            </a:r>
            <a:r>
              <a:rPr lang="en-US" cap="all" spc="-1" dirty="0" smtClean="0">
                <a:solidFill>
                  <a:srgbClr val="535353"/>
                </a:solidFill>
                <a:ea typeface="Arial"/>
              </a:rPr>
              <a:t>nutrients.</a:t>
            </a:r>
            <a:endParaRPr lang="ru-RU" sz="1800" b="0" strike="noStrike" spc="-1" dirty="0">
              <a:latin typeface="Arial"/>
            </a:endParaRPr>
          </a:p>
        </p:txBody>
      </p:sp>
      <p:sp>
        <p:nvSpPr>
          <p:cNvPr id="100" name="CustomShape 12"/>
          <p:cNvSpPr/>
          <p:nvPr/>
        </p:nvSpPr>
        <p:spPr>
          <a:xfrm>
            <a:off x="8113320" y="2362320"/>
            <a:ext cx="1031400" cy="363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1" strike="noStrike" cap="all" spc="-1" dirty="0" smtClean="0">
                <a:solidFill>
                  <a:srgbClr val="535353"/>
                </a:solidFill>
                <a:latin typeface="Arial"/>
                <a:ea typeface="Arial"/>
              </a:rPr>
              <a:t>HEART</a:t>
            </a:r>
            <a:endParaRPr lang="ru-RU" sz="1800" b="0" strike="noStrike" spc="-1" dirty="0">
              <a:latin typeface="Arial"/>
            </a:endParaRPr>
          </a:p>
        </p:txBody>
      </p:sp>
      <p:sp>
        <p:nvSpPr>
          <p:cNvPr id="101" name="CustomShape 13"/>
          <p:cNvSpPr/>
          <p:nvPr/>
        </p:nvSpPr>
        <p:spPr>
          <a:xfrm>
            <a:off x="8061120" y="2938320"/>
            <a:ext cx="1110600" cy="363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1" strike="noStrike" cap="all" spc="-1" dirty="0" smtClean="0">
                <a:solidFill>
                  <a:srgbClr val="535353"/>
                </a:solidFill>
                <a:latin typeface="Arial"/>
                <a:ea typeface="Arial"/>
              </a:rPr>
              <a:t>VESSELS</a:t>
            </a:r>
            <a:endParaRPr lang="ru-RU" sz="1800" b="0" strike="noStrike" spc="-1" dirty="0">
              <a:latin typeface="Arial"/>
            </a:endParaRPr>
          </a:p>
        </p:txBody>
      </p:sp>
      <p:sp>
        <p:nvSpPr>
          <p:cNvPr id="102" name="CustomShape 14"/>
          <p:cNvSpPr/>
          <p:nvPr/>
        </p:nvSpPr>
        <p:spPr>
          <a:xfrm>
            <a:off x="538920" y="6091919"/>
            <a:ext cx="8175600" cy="819519"/>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b="1" cap="all" spc="-1" dirty="0">
                <a:solidFill>
                  <a:srgbClr val="F95444"/>
                </a:solidFill>
                <a:ea typeface="Arial"/>
              </a:rPr>
              <a:t>Circulation</a:t>
            </a:r>
            <a:r>
              <a:rPr lang="ru-RU" sz="1800" b="1" strike="noStrike" cap="all" spc="-1" dirty="0" smtClean="0">
                <a:solidFill>
                  <a:srgbClr val="535353"/>
                </a:solidFill>
                <a:latin typeface="Arial"/>
                <a:ea typeface="Arial"/>
              </a:rPr>
              <a:t> </a:t>
            </a:r>
            <a:r>
              <a:rPr lang="ru-RU" sz="1800" b="1" strike="noStrike" cap="all" spc="-1" dirty="0">
                <a:solidFill>
                  <a:srgbClr val="535353"/>
                </a:solidFill>
                <a:latin typeface="Arial"/>
                <a:ea typeface="Arial"/>
              </a:rPr>
              <a:t>— </a:t>
            </a:r>
            <a:r>
              <a:rPr lang="en-US" b="1" cap="all" spc="-1" dirty="0">
                <a:solidFill>
                  <a:srgbClr val="535353"/>
                </a:solidFill>
                <a:ea typeface="Arial"/>
              </a:rPr>
              <a:t>is the process by which the heart pumps a </a:t>
            </a:r>
            <a:endParaRPr lang="en-US" b="1" cap="all" spc="-1" dirty="0" smtClean="0">
              <a:solidFill>
                <a:srgbClr val="535353"/>
              </a:solidFill>
              <a:ea typeface="Arial"/>
            </a:endParaRPr>
          </a:p>
          <a:p>
            <a:pPr>
              <a:lnSpc>
                <a:spcPct val="100000"/>
              </a:lnSpc>
            </a:pPr>
            <a:r>
              <a:rPr lang="en-US" b="1" cap="all" spc="-1" dirty="0">
                <a:solidFill>
                  <a:srgbClr val="535353"/>
                </a:solidFill>
                <a:ea typeface="Arial"/>
              </a:rPr>
              <a:t>	</a:t>
            </a:r>
            <a:r>
              <a:rPr lang="en-US" b="1" cap="all" spc="-1" dirty="0" smtClean="0">
                <a:solidFill>
                  <a:srgbClr val="535353"/>
                </a:solidFill>
                <a:ea typeface="Arial"/>
              </a:rPr>
              <a:t>	 person's </a:t>
            </a:r>
            <a:r>
              <a:rPr lang="en-US" b="1" cap="all" spc="-1" dirty="0">
                <a:solidFill>
                  <a:srgbClr val="535353"/>
                </a:solidFill>
                <a:ea typeface="Arial"/>
              </a:rPr>
              <a:t>blood around their </a:t>
            </a:r>
            <a:r>
              <a:rPr lang="en-US" b="1" cap="all" spc="-1" dirty="0" smtClean="0">
                <a:solidFill>
                  <a:srgbClr val="535353"/>
                </a:solidFill>
                <a:ea typeface="Arial"/>
              </a:rPr>
              <a:t>body.</a:t>
            </a:r>
            <a:endParaRPr lang="ru-RU" sz="1800" b="0" strike="noStrike" spc="-1" dirty="0">
              <a:latin typeface="Arial"/>
            </a:endParaRPr>
          </a:p>
        </p:txBody>
      </p:sp>
      <p:sp>
        <p:nvSpPr>
          <p:cNvPr id="103" name="Line 15"/>
          <p:cNvSpPr/>
          <p:nvPr/>
        </p:nvSpPr>
        <p:spPr>
          <a:xfrm flipH="1">
            <a:off x="9206640" y="2163240"/>
            <a:ext cx="1832040" cy="354600"/>
          </a:xfrm>
          <a:prstGeom prst="line">
            <a:avLst/>
          </a:prstGeom>
          <a:ln w="25560">
            <a:solidFill>
              <a:srgbClr val="F95444"/>
            </a:solidFill>
            <a:round/>
          </a:ln>
        </p:spPr>
        <p:style>
          <a:lnRef idx="0">
            <a:scrgbClr r="0" g="0" b="0"/>
          </a:lnRef>
          <a:fillRef idx="0">
            <a:scrgbClr r="0" g="0" b="0"/>
          </a:fillRef>
          <a:effectRef idx="0">
            <a:scrgbClr r="0" g="0" b="0"/>
          </a:effectRef>
          <a:fontRef idx="minor"/>
        </p:style>
      </p:sp>
      <p:sp>
        <p:nvSpPr>
          <p:cNvPr id="104" name="CustomShape 16"/>
          <p:cNvSpPr/>
          <p:nvPr/>
        </p:nvSpPr>
        <p:spPr>
          <a:xfrm>
            <a:off x="11023560" y="2125800"/>
            <a:ext cx="44640" cy="44640"/>
          </a:xfrm>
          <a:prstGeom prst="ellipse">
            <a:avLst/>
          </a:prstGeom>
          <a:solidFill>
            <a:srgbClr val="FFFFFF"/>
          </a:solidFill>
          <a:ln w="12600">
            <a:solidFill>
              <a:srgbClr val="FFFFFF"/>
            </a:solidFill>
            <a:round/>
          </a:ln>
        </p:spPr>
        <p:style>
          <a:lnRef idx="0">
            <a:scrgbClr r="0" g="0" b="0"/>
          </a:lnRef>
          <a:fillRef idx="0">
            <a:scrgbClr r="0" g="0" b="0"/>
          </a:fillRef>
          <a:effectRef idx="0">
            <a:scrgbClr r="0" g="0" b="0"/>
          </a:effectRef>
          <a:fontRef idx="minor"/>
        </p:style>
      </p:sp>
      <p:sp>
        <p:nvSpPr>
          <p:cNvPr id="105" name="CustomShape 17"/>
          <p:cNvSpPr/>
          <p:nvPr/>
        </p:nvSpPr>
        <p:spPr>
          <a:xfrm>
            <a:off x="10666440" y="3511080"/>
            <a:ext cx="44640" cy="44640"/>
          </a:xfrm>
          <a:prstGeom prst="ellipse">
            <a:avLst/>
          </a:prstGeom>
          <a:solidFill>
            <a:srgbClr val="FFFFFF"/>
          </a:solidFill>
          <a:ln w="12600">
            <a:solidFill>
              <a:srgbClr val="FFFFFF"/>
            </a:solidFill>
            <a:round/>
          </a:ln>
        </p:spPr>
        <p:style>
          <a:lnRef idx="0">
            <a:scrgbClr r="0" g="0" b="0"/>
          </a:lnRef>
          <a:fillRef idx="0">
            <a:scrgbClr r="0" g="0" b="0"/>
          </a:fillRef>
          <a:effectRef idx="0">
            <a:scrgbClr r="0" g="0" b="0"/>
          </a:effectRef>
          <a:fontRef idx="minor"/>
        </p:style>
      </p:sp>
      <p:sp>
        <p:nvSpPr>
          <p:cNvPr id="106" name="Line 18"/>
          <p:cNvSpPr/>
          <p:nvPr/>
        </p:nvSpPr>
        <p:spPr>
          <a:xfrm flipH="1" flipV="1">
            <a:off x="9249480" y="3149280"/>
            <a:ext cx="1426320" cy="380520"/>
          </a:xfrm>
          <a:prstGeom prst="line">
            <a:avLst/>
          </a:prstGeom>
          <a:ln w="25560">
            <a:solidFill>
              <a:srgbClr val="F95444"/>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107" name="CustomShape 1"/>
          <p:cNvSpPr/>
          <p:nvPr/>
        </p:nvSpPr>
        <p:spPr>
          <a:xfrm>
            <a:off x="606240" y="846720"/>
            <a:ext cx="881604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FFFFF"/>
                </a:solidFill>
                <a:ea typeface="Arial"/>
              </a:rPr>
              <a:t>The heart copes with </a:t>
            </a:r>
            <a:endParaRPr lang="en-US" sz="3600" b="1" cap="all" spc="-1" dirty="0" smtClean="0">
              <a:solidFill>
                <a:srgbClr val="FFFFFF"/>
              </a:solidFill>
              <a:ea typeface="Arial"/>
            </a:endParaRPr>
          </a:p>
          <a:p>
            <a:pPr>
              <a:lnSpc>
                <a:spcPct val="100000"/>
              </a:lnSpc>
            </a:pPr>
            <a:r>
              <a:rPr lang="en-US" sz="3600" b="1" cap="all" spc="-1" dirty="0" smtClean="0">
                <a:solidFill>
                  <a:srgbClr val="FFFFFF"/>
                </a:solidFill>
                <a:ea typeface="Arial"/>
              </a:rPr>
              <a:t>a </a:t>
            </a:r>
            <a:r>
              <a:rPr lang="en-US" sz="3600" b="1" cap="all" spc="-1" dirty="0">
                <a:solidFill>
                  <a:srgbClr val="FFFFFF"/>
                </a:solidFill>
                <a:ea typeface="Arial"/>
              </a:rPr>
              <a:t>lot of stress</a:t>
            </a:r>
            <a:endParaRPr lang="ru-RU" sz="3600" b="0" strike="noStrike" spc="-1" dirty="0">
              <a:latin typeface="Arial"/>
            </a:endParaRPr>
          </a:p>
        </p:txBody>
      </p:sp>
      <p:sp>
        <p:nvSpPr>
          <p:cNvPr id="108" name="CustomShape 2"/>
          <p:cNvSpPr/>
          <p:nvPr/>
        </p:nvSpPr>
        <p:spPr>
          <a:xfrm>
            <a:off x="574560" y="2840760"/>
            <a:ext cx="3385800" cy="118764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a:solidFill>
                  <a:srgbClr val="FFFFFF"/>
                </a:solidFill>
                <a:ea typeface="Arial"/>
              </a:rPr>
              <a:t>It pumps about </a:t>
            </a:r>
            <a:endParaRPr lang="en-US" b="1" cap="all" spc="-1" dirty="0" smtClean="0">
              <a:solidFill>
                <a:srgbClr val="FFFFFF"/>
              </a:solidFill>
              <a:ea typeface="Arial"/>
            </a:endParaRPr>
          </a:p>
          <a:p>
            <a:pPr algn="ctr">
              <a:lnSpc>
                <a:spcPct val="100000"/>
              </a:lnSpc>
            </a:pPr>
            <a:r>
              <a:rPr lang="en-US" sz="3200" b="1" cap="all" spc="-1" dirty="0" smtClean="0">
                <a:solidFill>
                  <a:srgbClr val="FFFFFF"/>
                </a:solidFill>
                <a:ea typeface="Arial"/>
              </a:rPr>
              <a:t>7-10 </a:t>
            </a:r>
          </a:p>
          <a:p>
            <a:pPr algn="ctr">
              <a:lnSpc>
                <a:spcPct val="100000"/>
              </a:lnSpc>
            </a:pPr>
            <a:r>
              <a:rPr lang="en-US" b="1" cap="all" spc="-1" dirty="0" smtClean="0">
                <a:solidFill>
                  <a:srgbClr val="FFFFFF"/>
                </a:solidFill>
                <a:ea typeface="Arial"/>
              </a:rPr>
              <a:t>tons </a:t>
            </a:r>
            <a:r>
              <a:rPr lang="en-US" b="1" cap="all" spc="-1" dirty="0">
                <a:solidFill>
                  <a:srgbClr val="FFFFFF"/>
                </a:solidFill>
                <a:ea typeface="Arial"/>
              </a:rPr>
              <a:t>of blood</a:t>
            </a:r>
            <a:endParaRPr lang="ru-RU" sz="1800" b="0" strike="noStrike" spc="-1" dirty="0">
              <a:latin typeface="Arial"/>
            </a:endParaRPr>
          </a:p>
        </p:txBody>
      </p:sp>
      <p:pic>
        <p:nvPicPr>
          <p:cNvPr id="109" name="cardiopack_heart-01-01.png"/>
          <p:cNvPicPr/>
          <p:nvPr/>
        </p:nvPicPr>
        <p:blipFill>
          <a:blip r:embed="rId3"/>
          <a:stretch/>
        </p:blipFill>
        <p:spPr>
          <a:xfrm>
            <a:off x="4705560" y="2959920"/>
            <a:ext cx="3593160" cy="3264480"/>
          </a:xfrm>
          <a:prstGeom prst="rect">
            <a:avLst/>
          </a:prstGeom>
          <a:ln w="12600">
            <a:noFill/>
          </a:ln>
        </p:spPr>
      </p:pic>
      <p:sp>
        <p:nvSpPr>
          <p:cNvPr id="110" name="CustomShape 3"/>
          <p:cNvSpPr/>
          <p:nvPr/>
        </p:nvSpPr>
        <p:spPr>
          <a:xfrm>
            <a:off x="9244800" y="2840760"/>
            <a:ext cx="2544480" cy="118764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1800" b="1" strike="noStrike" cap="all" spc="-1" dirty="0" smtClean="0">
                <a:solidFill>
                  <a:srgbClr val="FFFFFF"/>
                </a:solidFill>
                <a:latin typeface="Arial"/>
                <a:ea typeface="Arial"/>
              </a:rPr>
              <a:t>IT BEATS</a:t>
            </a:r>
            <a:endParaRPr lang="ru-RU" sz="1800" b="0" strike="noStrike" spc="-1" dirty="0">
              <a:latin typeface="Arial"/>
            </a:endParaRPr>
          </a:p>
          <a:p>
            <a:pPr algn="ctr">
              <a:lnSpc>
                <a:spcPct val="100000"/>
              </a:lnSpc>
            </a:pPr>
            <a:r>
              <a:rPr lang="ru-RU" sz="3600" b="0" strike="noStrike" cap="all" spc="-1" dirty="0">
                <a:solidFill>
                  <a:srgbClr val="FFFFFF"/>
                </a:solidFill>
                <a:latin typeface="Arial Black"/>
                <a:ea typeface="Arial Black"/>
              </a:rPr>
              <a:t>100 000</a:t>
            </a:r>
            <a:endParaRPr lang="ru-RU" sz="3600" b="0" strike="noStrike" spc="-1" dirty="0">
              <a:latin typeface="Arial"/>
            </a:endParaRPr>
          </a:p>
          <a:p>
            <a:pPr algn="ctr">
              <a:lnSpc>
                <a:spcPct val="100000"/>
              </a:lnSpc>
            </a:pPr>
            <a:r>
              <a:rPr lang="en-US" b="1" cap="all" spc="-1" dirty="0" smtClean="0">
                <a:solidFill>
                  <a:srgbClr val="FFFFFF"/>
                </a:solidFill>
                <a:latin typeface="Arial"/>
              </a:rPr>
              <a:t>PER DAY</a:t>
            </a:r>
            <a:endParaRPr lang="ru-RU" sz="1800" b="0" strike="noStrike" spc="-1" dirty="0">
              <a:latin typeface="Arial"/>
            </a:endParaRPr>
          </a:p>
        </p:txBody>
      </p:sp>
      <p:sp>
        <p:nvSpPr>
          <p:cNvPr id="111" name="CustomShape 4"/>
          <p:cNvSpPr/>
          <p:nvPr/>
        </p:nvSpPr>
        <p:spPr>
          <a:xfrm>
            <a:off x="733680" y="4956480"/>
            <a:ext cx="3067200" cy="17362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a:solidFill>
                  <a:srgbClr val="FFFFFF"/>
                </a:solidFill>
                <a:ea typeface="Arial"/>
              </a:rPr>
              <a:t>It produces as much </a:t>
            </a:r>
            <a:endParaRPr lang="en-US" b="1" cap="all" spc="-1" dirty="0" smtClean="0">
              <a:solidFill>
                <a:srgbClr val="FFFFFF"/>
              </a:solidFill>
              <a:ea typeface="Arial"/>
            </a:endParaRPr>
          </a:p>
          <a:p>
            <a:pPr algn="ctr">
              <a:lnSpc>
                <a:spcPct val="100000"/>
              </a:lnSpc>
            </a:pPr>
            <a:r>
              <a:rPr lang="en-US" b="1" cap="all" spc="-1" dirty="0" smtClean="0">
                <a:solidFill>
                  <a:srgbClr val="FFFFFF"/>
                </a:solidFill>
                <a:ea typeface="Arial"/>
              </a:rPr>
              <a:t>energy </a:t>
            </a:r>
            <a:r>
              <a:rPr lang="en-US" b="1" cap="all" spc="-1" dirty="0">
                <a:solidFill>
                  <a:srgbClr val="FFFFFF"/>
                </a:solidFill>
                <a:ea typeface="Arial"/>
              </a:rPr>
              <a:t>as a truck </a:t>
            </a:r>
            <a:endParaRPr lang="en-US" b="1" cap="all" spc="-1" dirty="0" smtClean="0">
              <a:solidFill>
                <a:srgbClr val="FFFFFF"/>
              </a:solidFill>
              <a:ea typeface="Arial"/>
            </a:endParaRPr>
          </a:p>
          <a:p>
            <a:pPr algn="ctr">
              <a:lnSpc>
                <a:spcPct val="100000"/>
              </a:lnSpc>
            </a:pPr>
            <a:r>
              <a:rPr lang="en-US" b="1" cap="all" spc="-1" dirty="0" smtClean="0">
                <a:solidFill>
                  <a:srgbClr val="FFFFFF"/>
                </a:solidFill>
                <a:ea typeface="Arial"/>
              </a:rPr>
              <a:t>would </a:t>
            </a:r>
            <a:r>
              <a:rPr lang="en-US" b="1" cap="all" spc="-1" dirty="0">
                <a:solidFill>
                  <a:srgbClr val="FFFFFF"/>
                </a:solidFill>
                <a:ea typeface="Arial"/>
              </a:rPr>
              <a:t>need </a:t>
            </a:r>
            <a:endParaRPr lang="en-US" b="1" cap="all" spc="-1" dirty="0" smtClean="0">
              <a:solidFill>
                <a:srgbClr val="FFFFFF"/>
              </a:solidFill>
              <a:ea typeface="Arial"/>
            </a:endParaRPr>
          </a:p>
          <a:p>
            <a:pPr algn="ctr">
              <a:lnSpc>
                <a:spcPct val="100000"/>
              </a:lnSpc>
            </a:pPr>
            <a:r>
              <a:rPr lang="en-US" b="1" cap="all" spc="-1" dirty="0" smtClean="0">
                <a:solidFill>
                  <a:srgbClr val="FFFFFF"/>
                </a:solidFill>
                <a:ea typeface="Arial"/>
              </a:rPr>
              <a:t>to </a:t>
            </a:r>
            <a:r>
              <a:rPr lang="en-US" b="1" cap="all" spc="-1" dirty="0">
                <a:solidFill>
                  <a:srgbClr val="FFFFFF"/>
                </a:solidFill>
                <a:ea typeface="Arial"/>
              </a:rPr>
              <a:t>travel </a:t>
            </a:r>
            <a:endParaRPr lang="en-US" b="1" cap="all" spc="-1" dirty="0" smtClean="0">
              <a:solidFill>
                <a:srgbClr val="FFFFFF"/>
              </a:solidFill>
              <a:ea typeface="Arial"/>
            </a:endParaRPr>
          </a:p>
          <a:p>
            <a:pPr algn="ctr">
              <a:lnSpc>
                <a:spcPct val="100000"/>
              </a:lnSpc>
            </a:pPr>
            <a:r>
              <a:rPr lang="ru-RU" sz="3600" b="0" strike="noStrike" cap="all" spc="-1" dirty="0" smtClean="0">
                <a:solidFill>
                  <a:srgbClr val="FFFFFF"/>
                </a:solidFill>
                <a:latin typeface="Arial Black"/>
                <a:ea typeface="Arial Black"/>
              </a:rPr>
              <a:t>32 </a:t>
            </a:r>
            <a:r>
              <a:rPr lang="en-US" sz="3600" b="0" strike="noStrike" cap="all" spc="-1" dirty="0" smtClean="0">
                <a:solidFill>
                  <a:srgbClr val="FFFFFF"/>
                </a:solidFill>
                <a:latin typeface="Arial Black"/>
                <a:ea typeface="Arial Black"/>
              </a:rPr>
              <a:t>km</a:t>
            </a:r>
            <a:endParaRPr lang="ru-RU" sz="3600" b="0" strike="noStrike" spc="-1" dirty="0">
              <a:latin typeface="Arial"/>
            </a:endParaRPr>
          </a:p>
        </p:txBody>
      </p:sp>
      <p:sp>
        <p:nvSpPr>
          <p:cNvPr id="112" name="CustomShape 5"/>
          <p:cNvSpPr/>
          <p:nvPr/>
        </p:nvSpPr>
        <p:spPr>
          <a:xfrm>
            <a:off x="9266760" y="4956480"/>
            <a:ext cx="2500560" cy="1461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a:solidFill>
                  <a:srgbClr val="FFFFFF"/>
                </a:solidFill>
                <a:ea typeface="Arial"/>
              </a:rPr>
              <a:t>It provides blood to all </a:t>
            </a:r>
            <a:endParaRPr lang="en-US" b="1" cap="all" spc="-1" dirty="0" smtClean="0">
              <a:solidFill>
                <a:srgbClr val="FFFFFF"/>
              </a:solidFill>
              <a:ea typeface="Arial"/>
            </a:endParaRPr>
          </a:p>
          <a:p>
            <a:pPr algn="ctr">
              <a:lnSpc>
                <a:spcPct val="100000"/>
              </a:lnSpc>
            </a:pPr>
            <a:r>
              <a:rPr lang="ru-RU" sz="3600" b="0" strike="noStrike" cap="all" spc="-1" dirty="0" smtClean="0">
                <a:solidFill>
                  <a:srgbClr val="FFFFFF"/>
                </a:solidFill>
                <a:latin typeface="Arial Black"/>
                <a:ea typeface="Arial Black"/>
              </a:rPr>
              <a:t>75 </a:t>
            </a:r>
            <a:r>
              <a:rPr lang="en-US" sz="3600" b="0" strike="noStrike" cap="all" spc="-1" dirty="0" smtClean="0">
                <a:solidFill>
                  <a:srgbClr val="FFFFFF"/>
                </a:solidFill>
                <a:latin typeface="Arial Black"/>
                <a:ea typeface="Arial Black"/>
              </a:rPr>
              <a:t>TRILLION</a:t>
            </a:r>
            <a:endParaRPr lang="ru-RU" sz="3600" b="0" strike="noStrike" spc="-1" dirty="0">
              <a:latin typeface="Arial"/>
            </a:endParaRPr>
          </a:p>
          <a:p>
            <a:pPr algn="ctr">
              <a:lnSpc>
                <a:spcPct val="100000"/>
              </a:lnSpc>
            </a:pPr>
            <a:r>
              <a:rPr lang="en-US" sz="1800" b="1" strike="noStrike" cap="all" spc="-1" dirty="0" smtClean="0">
                <a:solidFill>
                  <a:srgbClr val="FFFFFF"/>
                </a:solidFill>
                <a:latin typeface="Arial"/>
                <a:ea typeface="Arial"/>
              </a:rPr>
              <a:t>cells IN OUR BODY</a:t>
            </a:r>
            <a:endParaRPr lang="ru-RU" sz="1800" b="0" strike="noStrike" spc="-1" dirty="0">
              <a:latin typeface="Arial"/>
            </a:endParaRPr>
          </a:p>
        </p:txBody>
      </p:sp>
      <p:sp>
        <p:nvSpPr>
          <p:cNvPr id="113" name="Line 6"/>
          <p:cNvSpPr/>
          <p:nvPr/>
        </p:nvSpPr>
        <p:spPr>
          <a:xfrm flipH="1">
            <a:off x="8442000" y="4592160"/>
            <a:ext cx="3951720" cy="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114" name="Line 7"/>
          <p:cNvSpPr/>
          <p:nvPr/>
        </p:nvSpPr>
        <p:spPr>
          <a:xfrm flipH="1">
            <a:off x="610920" y="4592160"/>
            <a:ext cx="3951720" cy="0"/>
          </a:xfrm>
          <a:prstGeom prst="line">
            <a:avLst/>
          </a:prstGeom>
          <a:ln w="25560">
            <a:solidFill>
              <a:srgbClr val="FFFFFF"/>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606240" y="846720"/>
            <a:ext cx="851580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C533D"/>
                </a:solidFill>
                <a:ea typeface="Arial"/>
              </a:rPr>
              <a:t>Factors </a:t>
            </a:r>
            <a:r>
              <a:rPr lang="en-US" sz="3600" b="1" cap="all" spc="-1" dirty="0" smtClean="0">
                <a:solidFill>
                  <a:srgbClr val="FC533D"/>
                </a:solidFill>
                <a:ea typeface="Arial"/>
              </a:rPr>
              <a:t>THAT adversely </a:t>
            </a:r>
            <a:br>
              <a:rPr lang="en-US" sz="3600" b="1" cap="all" spc="-1" dirty="0" smtClean="0">
                <a:solidFill>
                  <a:srgbClr val="FC533D"/>
                </a:solidFill>
                <a:ea typeface="Arial"/>
              </a:rPr>
            </a:br>
            <a:r>
              <a:rPr lang="en-US" sz="3600" b="1" cap="all" spc="-1" dirty="0" smtClean="0">
                <a:solidFill>
                  <a:srgbClr val="FC533D"/>
                </a:solidFill>
                <a:ea typeface="Arial"/>
              </a:rPr>
              <a:t>affect the heart</a:t>
            </a:r>
            <a:r>
              <a:rPr lang="en-US" sz="3600" b="1" cap="all" spc="-1" dirty="0">
                <a:solidFill>
                  <a:srgbClr val="FC533D"/>
                </a:solidFill>
                <a:ea typeface="Arial"/>
              </a:rPr>
              <a:t>:</a:t>
            </a:r>
            <a:endParaRPr lang="ru-RU" sz="3600" b="0" strike="noStrike" spc="-1" dirty="0">
              <a:latin typeface="Arial"/>
            </a:endParaRPr>
          </a:p>
        </p:txBody>
      </p:sp>
      <p:sp>
        <p:nvSpPr>
          <p:cNvPr id="116" name="CustomShape 2"/>
          <p:cNvSpPr/>
          <p:nvPr/>
        </p:nvSpPr>
        <p:spPr>
          <a:xfrm>
            <a:off x="8488800" y="2425680"/>
            <a:ext cx="3762000" cy="45064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b="1" spc="-1" dirty="0">
                <a:solidFill>
                  <a:srgbClr val="535353"/>
                </a:solidFill>
                <a:ea typeface="Arial"/>
              </a:rPr>
              <a:t>Stress and psycho-emotional </a:t>
            </a:r>
            <a:r>
              <a:rPr lang="en-US" b="1" spc="-1" dirty="0" smtClean="0">
                <a:solidFill>
                  <a:srgbClr val="535353"/>
                </a:solidFill>
                <a:ea typeface="Arial"/>
              </a:rPr>
              <a:t>pressure</a:t>
            </a:r>
          </a:p>
          <a:p>
            <a:pPr>
              <a:lnSpc>
                <a:spcPct val="100000"/>
              </a:lnSpc>
            </a:pPr>
            <a:endParaRPr lang="en-US" sz="1800" b="1" strike="noStrike" spc="-1" dirty="0">
              <a:solidFill>
                <a:srgbClr val="535353"/>
              </a:solidFill>
              <a:latin typeface="Arial"/>
              <a:ea typeface="Arial"/>
            </a:endParaRPr>
          </a:p>
          <a:p>
            <a:pPr>
              <a:lnSpc>
                <a:spcPct val="100000"/>
              </a:lnSpc>
            </a:pPr>
            <a:r>
              <a:rPr lang="en-US" b="1" spc="-1" dirty="0" smtClean="0">
                <a:solidFill>
                  <a:srgbClr val="535353"/>
                </a:solidFill>
                <a:ea typeface="Arial"/>
              </a:rPr>
              <a:t>Diabetes</a:t>
            </a:r>
          </a:p>
          <a:p>
            <a:pPr>
              <a:lnSpc>
                <a:spcPct val="100000"/>
              </a:lnSpc>
            </a:pPr>
            <a:endParaRPr lang="en-US" sz="1800" b="1" strike="noStrike" spc="-1" dirty="0">
              <a:solidFill>
                <a:srgbClr val="535353"/>
              </a:solidFill>
              <a:latin typeface="Arial"/>
              <a:ea typeface="Arial"/>
            </a:endParaRPr>
          </a:p>
          <a:p>
            <a:pPr>
              <a:lnSpc>
                <a:spcPct val="100000"/>
              </a:lnSpc>
            </a:pPr>
            <a:endParaRPr lang="en-US" b="1" spc="-1" dirty="0" smtClean="0">
              <a:solidFill>
                <a:srgbClr val="535353"/>
              </a:solidFill>
              <a:latin typeface="Arial"/>
              <a:ea typeface="Arial"/>
            </a:endParaRPr>
          </a:p>
          <a:p>
            <a:pPr>
              <a:lnSpc>
                <a:spcPct val="100000"/>
              </a:lnSpc>
            </a:pPr>
            <a:r>
              <a:rPr lang="en-US" b="1" spc="-1" dirty="0" smtClean="0">
                <a:solidFill>
                  <a:srgbClr val="535353"/>
                </a:solidFill>
                <a:ea typeface="Arial"/>
              </a:rPr>
              <a:t>Hereditary problems</a:t>
            </a:r>
          </a:p>
          <a:p>
            <a:pPr>
              <a:lnSpc>
                <a:spcPct val="100000"/>
              </a:lnSpc>
            </a:pPr>
            <a:endParaRPr lang="en-US" sz="1800" b="1" strike="noStrike" spc="-1" dirty="0">
              <a:solidFill>
                <a:srgbClr val="535353"/>
              </a:solidFill>
              <a:latin typeface="Arial"/>
              <a:ea typeface="Arial"/>
            </a:endParaRPr>
          </a:p>
          <a:p>
            <a:pPr>
              <a:lnSpc>
                <a:spcPct val="100000"/>
              </a:lnSpc>
            </a:pPr>
            <a:r>
              <a:rPr lang="en-US" b="1" spc="-1" dirty="0">
                <a:solidFill>
                  <a:srgbClr val="535353"/>
                </a:solidFill>
                <a:ea typeface="Arial"/>
              </a:rPr>
              <a:t>Bad </a:t>
            </a:r>
            <a:r>
              <a:rPr lang="en-US" b="1" spc="-1" dirty="0" smtClean="0">
                <a:solidFill>
                  <a:srgbClr val="535353"/>
                </a:solidFill>
                <a:ea typeface="Arial"/>
              </a:rPr>
              <a:t>ecology</a:t>
            </a:r>
          </a:p>
          <a:p>
            <a:pPr>
              <a:lnSpc>
                <a:spcPct val="100000"/>
              </a:lnSpc>
            </a:pPr>
            <a:endParaRPr lang="en-US" sz="1800" b="1" strike="noStrike" spc="-1" dirty="0">
              <a:solidFill>
                <a:srgbClr val="535353"/>
              </a:solidFill>
              <a:latin typeface="Arial"/>
              <a:ea typeface="Arial"/>
            </a:endParaRPr>
          </a:p>
          <a:p>
            <a:pPr>
              <a:lnSpc>
                <a:spcPct val="100000"/>
              </a:lnSpc>
            </a:pPr>
            <a:endParaRPr lang="en-US" b="1" spc="-1" dirty="0" smtClean="0">
              <a:solidFill>
                <a:srgbClr val="535353"/>
              </a:solidFill>
              <a:latin typeface="Arial"/>
              <a:ea typeface="Arial"/>
            </a:endParaRPr>
          </a:p>
          <a:p>
            <a:pPr>
              <a:lnSpc>
                <a:spcPct val="100000"/>
              </a:lnSpc>
            </a:pPr>
            <a:r>
              <a:rPr lang="en-US" b="1" spc="-1" dirty="0" smtClean="0">
                <a:solidFill>
                  <a:srgbClr val="535353"/>
                </a:solidFill>
                <a:ea typeface="Arial"/>
              </a:rPr>
              <a:t>Age</a:t>
            </a:r>
            <a:endParaRPr lang="ru-RU" sz="1800" b="0" strike="noStrike" spc="-1" dirty="0">
              <a:latin typeface="Arial"/>
            </a:endParaRPr>
          </a:p>
        </p:txBody>
      </p:sp>
      <p:pic>
        <p:nvPicPr>
          <p:cNvPr id="117" name="cardiopack_icon_ECO-01.png"/>
          <p:cNvPicPr/>
          <p:nvPr/>
        </p:nvPicPr>
        <p:blipFill>
          <a:blip r:embed="rId3"/>
          <a:stretch/>
        </p:blipFill>
        <p:spPr>
          <a:xfrm>
            <a:off x="7777800" y="4713120"/>
            <a:ext cx="437400" cy="437400"/>
          </a:xfrm>
          <a:prstGeom prst="rect">
            <a:avLst/>
          </a:prstGeom>
          <a:ln w="12600">
            <a:noFill/>
          </a:ln>
        </p:spPr>
      </p:pic>
      <p:pic>
        <p:nvPicPr>
          <p:cNvPr id="118" name="cardiopack_icon_ECO-02.png"/>
          <p:cNvPicPr/>
          <p:nvPr/>
        </p:nvPicPr>
        <p:blipFill>
          <a:blip r:embed="rId4"/>
          <a:stretch/>
        </p:blipFill>
        <p:spPr>
          <a:xfrm>
            <a:off x="1602360" y="5357880"/>
            <a:ext cx="348840" cy="489600"/>
          </a:xfrm>
          <a:prstGeom prst="rect">
            <a:avLst/>
          </a:prstGeom>
          <a:ln w="12600">
            <a:noFill/>
          </a:ln>
        </p:spPr>
      </p:pic>
      <p:pic>
        <p:nvPicPr>
          <p:cNvPr id="119" name="cardiopack_icon_ECO-03.png"/>
          <p:cNvPicPr/>
          <p:nvPr/>
        </p:nvPicPr>
        <p:blipFill>
          <a:blip r:embed="rId5"/>
          <a:stretch/>
        </p:blipFill>
        <p:spPr>
          <a:xfrm>
            <a:off x="1625760" y="3831120"/>
            <a:ext cx="284760" cy="538560"/>
          </a:xfrm>
          <a:prstGeom prst="rect">
            <a:avLst/>
          </a:prstGeom>
          <a:ln w="12600">
            <a:noFill/>
          </a:ln>
        </p:spPr>
      </p:pic>
      <p:pic>
        <p:nvPicPr>
          <p:cNvPr id="120" name="cardiopack_icon_ECO-04.png"/>
          <p:cNvPicPr/>
          <p:nvPr/>
        </p:nvPicPr>
        <p:blipFill>
          <a:blip r:embed="rId6"/>
          <a:stretch/>
        </p:blipFill>
        <p:spPr>
          <a:xfrm>
            <a:off x="1511640" y="3157920"/>
            <a:ext cx="490680" cy="437040"/>
          </a:xfrm>
          <a:prstGeom prst="rect">
            <a:avLst/>
          </a:prstGeom>
          <a:ln w="12600">
            <a:noFill/>
          </a:ln>
        </p:spPr>
      </p:pic>
      <p:pic>
        <p:nvPicPr>
          <p:cNvPr id="121" name="cardiopack_icon_ECO-05.png"/>
          <p:cNvPicPr/>
          <p:nvPr/>
        </p:nvPicPr>
        <p:blipFill>
          <a:blip r:embed="rId7"/>
          <a:stretch/>
        </p:blipFill>
        <p:spPr>
          <a:xfrm>
            <a:off x="1512360" y="4685400"/>
            <a:ext cx="489960" cy="455040"/>
          </a:xfrm>
          <a:prstGeom prst="rect">
            <a:avLst/>
          </a:prstGeom>
          <a:ln w="12600">
            <a:noFill/>
          </a:ln>
        </p:spPr>
      </p:pic>
      <p:pic>
        <p:nvPicPr>
          <p:cNvPr id="122" name="cardiopack_icon_ECO-06.png"/>
          <p:cNvPicPr/>
          <p:nvPr/>
        </p:nvPicPr>
        <p:blipFill>
          <a:blip r:embed="rId8"/>
          <a:stretch/>
        </p:blipFill>
        <p:spPr>
          <a:xfrm>
            <a:off x="7742160" y="2475720"/>
            <a:ext cx="513000" cy="538560"/>
          </a:xfrm>
          <a:prstGeom prst="rect">
            <a:avLst/>
          </a:prstGeom>
          <a:ln w="12600">
            <a:noFill/>
          </a:ln>
        </p:spPr>
      </p:pic>
      <p:pic>
        <p:nvPicPr>
          <p:cNvPr id="123" name="cardiopack_icon_ECO-07.png"/>
          <p:cNvPicPr/>
          <p:nvPr/>
        </p:nvPicPr>
        <p:blipFill>
          <a:blip r:embed="rId9"/>
          <a:stretch/>
        </p:blipFill>
        <p:spPr>
          <a:xfrm>
            <a:off x="7834680" y="5466240"/>
            <a:ext cx="397800" cy="538560"/>
          </a:xfrm>
          <a:prstGeom prst="rect">
            <a:avLst/>
          </a:prstGeom>
          <a:ln w="12600">
            <a:noFill/>
          </a:ln>
        </p:spPr>
      </p:pic>
      <p:pic>
        <p:nvPicPr>
          <p:cNvPr id="124" name="cardiopack_icon_ECO-08.png"/>
          <p:cNvPicPr/>
          <p:nvPr/>
        </p:nvPicPr>
        <p:blipFill>
          <a:blip r:embed="rId10"/>
          <a:stretch/>
        </p:blipFill>
        <p:spPr>
          <a:xfrm>
            <a:off x="7713720" y="3857400"/>
            <a:ext cx="489960" cy="538560"/>
          </a:xfrm>
          <a:prstGeom prst="rect">
            <a:avLst/>
          </a:prstGeom>
          <a:ln w="12600">
            <a:noFill/>
          </a:ln>
        </p:spPr>
      </p:pic>
      <p:pic>
        <p:nvPicPr>
          <p:cNvPr id="125" name="cardiopack_icon_ECO-09.png"/>
          <p:cNvPicPr/>
          <p:nvPr/>
        </p:nvPicPr>
        <p:blipFill>
          <a:blip r:embed="rId11"/>
          <a:stretch/>
        </p:blipFill>
        <p:spPr>
          <a:xfrm>
            <a:off x="1511640" y="2525040"/>
            <a:ext cx="513000" cy="439560"/>
          </a:xfrm>
          <a:prstGeom prst="rect">
            <a:avLst/>
          </a:prstGeom>
          <a:ln w="12600">
            <a:noFill/>
          </a:ln>
        </p:spPr>
      </p:pic>
      <p:pic>
        <p:nvPicPr>
          <p:cNvPr id="126" name="cardiopack_icon_ECO-10.png"/>
          <p:cNvPicPr/>
          <p:nvPr/>
        </p:nvPicPr>
        <p:blipFill>
          <a:blip r:embed="rId12"/>
          <a:stretch/>
        </p:blipFill>
        <p:spPr>
          <a:xfrm>
            <a:off x="7705080" y="3228120"/>
            <a:ext cx="538560" cy="358920"/>
          </a:xfrm>
          <a:prstGeom prst="rect">
            <a:avLst/>
          </a:prstGeom>
          <a:ln w="12600">
            <a:noFill/>
          </a:ln>
        </p:spPr>
      </p:pic>
      <p:sp>
        <p:nvSpPr>
          <p:cNvPr id="127" name="CustomShape 3"/>
          <p:cNvSpPr/>
          <p:nvPr/>
        </p:nvSpPr>
        <p:spPr>
          <a:xfrm>
            <a:off x="2143440" y="2298600"/>
            <a:ext cx="4672996" cy="44240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270000"/>
              </a:lnSpc>
            </a:pPr>
            <a:r>
              <a:rPr lang="en-US" sz="1800" b="1" strike="noStrike" spc="-1" dirty="0" smtClean="0">
                <a:solidFill>
                  <a:srgbClr val="535353"/>
                </a:solidFill>
                <a:latin typeface="Arial"/>
                <a:ea typeface="Arial"/>
              </a:rPr>
              <a:t>High blood pressure</a:t>
            </a:r>
            <a:endParaRPr lang="ru-RU" sz="1800" b="0" strike="noStrike" spc="-1" dirty="0">
              <a:latin typeface="Arial"/>
            </a:endParaRPr>
          </a:p>
          <a:p>
            <a:pPr>
              <a:lnSpc>
                <a:spcPct val="200000"/>
              </a:lnSpc>
            </a:pPr>
            <a:r>
              <a:rPr lang="en-US" sz="1800" b="1" strike="noStrike" spc="-1" dirty="0" smtClean="0">
                <a:solidFill>
                  <a:srgbClr val="535353"/>
                </a:solidFill>
                <a:latin typeface="Arial"/>
                <a:ea typeface="Arial"/>
              </a:rPr>
              <a:t>Smoking</a:t>
            </a:r>
            <a:endParaRPr lang="ru-RU" sz="1800" b="0" strike="noStrike" spc="-1" dirty="0">
              <a:latin typeface="Arial"/>
            </a:endParaRPr>
          </a:p>
          <a:p>
            <a:endParaRPr lang="en-US" sz="1800" b="1" strike="noStrike" spc="-1" dirty="0" smtClean="0">
              <a:solidFill>
                <a:srgbClr val="535353"/>
              </a:solidFill>
              <a:latin typeface="Arial"/>
              <a:ea typeface="Arial"/>
            </a:endParaRPr>
          </a:p>
          <a:p>
            <a:r>
              <a:rPr lang="en-US" sz="1800" b="1" strike="noStrike" spc="-1" dirty="0" smtClean="0">
                <a:solidFill>
                  <a:srgbClr val="535353"/>
                </a:solidFill>
                <a:latin typeface="Arial"/>
                <a:ea typeface="Arial"/>
              </a:rPr>
              <a:t>Unbalanced diet and excessive </a:t>
            </a:r>
          </a:p>
          <a:p>
            <a:r>
              <a:rPr lang="en-US" sz="1800" b="1" strike="noStrike" spc="-1" dirty="0" smtClean="0">
                <a:solidFill>
                  <a:srgbClr val="535353"/>
                </a:solidFill>
                <a:latin typeface="Arial"/>
                <a:ea typeface="Arial"/>
              </a:rPr>
              <a:t>weight</a:t>
            </a:r>
            <a:endParaRPr lang="ru-RU" sz="1800" b="0" strike="noStrike" spc="-1" dirty="0" smtClean="0">
              <a:latin typeface="Arial"/>
            </a:endParaRPr>
          </a:p>
          <a:p>
            <a:endParaRPr lang="en-US" sz="1800" b="1" strike="noStrike" spc="-1" dirty="0" smtClean="0">
              <a:solidFill>
                <a:srgbClr val="535353"/>
              </a:solidFill>
              <a:latin typeface="Arial"/>
              <a:ea typeface="Arial"/>
            </a:endParaRPr>
          </a:p>
          <a:p>
            <a:r>
              <a:rPr lang="en-US" b="1" spc="-1" dirty="0">
                <a:solidFill>
                  <a:srgbClr val="535353"/>
                </a:solidFill>
                <a:ea typeface="Arial"/>
              </a:rPr>
              <a:t>Sedentary </a:t>
            </a:r>
            <a:r>
              <a:rPr lang="en-US" b="1" spc="-1" dirty="0" smtClean="0">
                <a:solidFill>
                  <a:srgbClr val="535353"/>
                </a:solidFill>
                <a:ea typeface="Arial"/>
              </a:rPr>
              <a:t>lifestyle</a:t>
            </a:r>
          </a:p>
          <a:p>
            <a:endParaRPr lang="en-US" sz="1800" b="1" strike="noStrike" spc="-1" dirty="0">
              <a:solidFill>
                <a:srgbClr val="535353"/>
              </a:solidFill>
              <a:latin typeface="Arial"/>
              <a:ea typeface="Arial"/>
            </a:endParaRPr>
          </a:p>
          <a:p>
            <a:r>
              <a:rPr lang="en-US" b="1" spc="-1" dirty="0">
                <a:solidFill>
                  <a:srgbClr val="535353"/>
                </a:solidFill>
                <a:ea typeface="Arial"/>
              </a:rPr>
              <a:t>Water imbalance</a:t>
            </a:r>
            <a:endParaRPr lang="ru-RU"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128" name="CustomShape 1"/>
          <p:cNvSpPr/>
          <p:nvPr/>
        </p:nvSpPr>
        <p:spPr>
          <a:xfrm>
            <a:off x="5012800" y="-20520"/>
            <a:ext cx="7992000" cy="733572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129" name="CustomShape 2"/>
          <p:cNvSpPr/>
          <p:nvPr/>
        </p:nvSpPr>
        <p:spPr>
          <a:xfrm>
            <a:off x="920880" y="3963240"/>
            <a:ext cx="328824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3600" b="1" strike="noStrike" cap="all" spc="-1" dirty="0" smtClean="0">
                <a:solidFill>
                  <a:srgbClr val="FFFFFF"/>
                </a:solidFill>
                <a:latin typeface="Arial"/>
                <a:ea typeface="Arial"/>
              </a:rPr>
              <a:t>NEGATIVE </a:t>
            </a:r>
          </a:p>
          <a:p>
            <a:pPr algn="ctr">
              <a:lnSpc>
                <a:spcPct val="100000"/>
              </a:lnSpc>
            </a:pPr>
            <a:r>
              <a:rPr lang="en-US" sz="3600" b="1" strike="noStrike" cap="all" spc="-1" dirty="0" smtClean="0">
                <a:solidFill>
                  <a:srgbClr val="FFFFFF"/>
                </a:solidFill>
                <a:latin typeface="Arial"/>
                <a:ea typeface="Arial"/>
              </a:rPr>
              <a:t>FACTORS</a:t>
            </a:r>
            <a:endParaRPr lang="ru-RU" sz="3600" b="0" strike="noStrike" spc="-1" dirty="0">
              <a:latin typeface="Arial"/>
            </a:endParaRPr>
          </a:p>
        </p:txBody>
      </p:sp>
      <p:sp>
        <p:nvSpPr>
          <p:cNvPr id="130" name="CustomShape 3"/>
          <p:cNvSpPr/>
          <p:nvPr/>
        </p:nvSpPr>
        <p:spPr>
          <a:xfrm>
            <a:off x="6677640" y="1160280"/>
            <a:ext cx="5490360" cy="17272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50000"/>
              </a:lnSpc>
            </a:pPr>
            <a:r>
              <a:rPr lang="en-US" b="1" cap="all" spc="-1" dirty="0" smtClean="0">
                <a:solidFill>
                  <a:srgbClr val="535353"/>
                </a:solidFill>
                <a:ea typeface="Arial"/>
              </a:rPr>
              <a:t>heart </a:t>
            </a:r>
            <a:r>
              <a:rPr lang="en-US" b="1" cap="all" spc="-1" dirty="0">
                <a:solidFill>
                  <a:srgbClr val="535353"/>
                </a:solidFill>
                <a:ea typeface="Arial"/>
              </a:rPr>
              <a:t>muscle wear</a:t>
            </a:r>
          </a:p>
          <a:p>
            <a:pPr algn="ctr">
              <a:lnSpc>
                <a:spcPct val="150000"/>
              </a:lnSpc>
            </a:pPr>
            <a:r>
              <a:rPr lang="en-US" b="1" cap="all" spc="-1" dirty="0" smtClean="0">
                <a:solidFill>
                  <a:srgbClr val="535353"/>
                </a:solidFill>
                <a:ea typeface="Arial"/>
              </a:rPr>
              <a:t>damage </a:t>
            </a:r>
            <a:r>
              <a:rPr lang="en-US" b="1" cap="all" spc="-1" dirty="0">
                <a:solidFill>
                  <a:srgbClr val="535353"/>
                </a:solidFill>
                <a:ea typeface="Arial"/>
              </a:rPr>
              <a:t>to the walls of arteries and blood vessels</a:t>
            </a:r>
          </a:p>
          <a:p>
            <a:pPr algn="ctr">
              <a:lnSpc>
                <a:spcPct val="150000"/>
              </a:lnSpc>
            </a:pPr>
            <a:r>
              <a:rPr lang="en-US" b="1" cap="all" spc="-1" dirty="0" smtClean="0">
                <a:solidFill>
                  <a:srgbClr val="535353"/>
                </a:solidFill>
                <a:ea typeface="Arial"/>
              </a:rPr>
              <a:t>Formation of blood clots</a:t>
            </a:r>
            <a:endParaRPr lang="en-US" b="1" cap="all" spc="-1" dirty="0">
              <a:solidFill>
                <a:srgbClr val="535353"/>
              </a:solidFill>
              <a:ea typeface="Arial"/>
            </a:endParaRPr>
          </a:p>
          <a:p>
            <a:pPr algn="ctr">
              <a:lnSpc>
                <a:spcPct val="150000"/>
              </a:lnSpc>
            </a:pPr>
            <a:r>
              <a:rPr lang="en-US" b="1" cap="all" spc="-1" dirty="0" smtClean="0">
                <a:solidFill>
                  <a:srgbClr val="535353"/>
                </a:solidFill>
                <a:ea typeface="Arial"/>
              </a:rPr>
              <a:t>Increased blood pressure</a:t>
            </a:r>
            <a:endParaRPr lang="en-US" b="1" cap="all" spc="-1" dirty="0">
              <a:solidFill>
                <a:srgbClr val="535353"/>
              </a:solidFill>
              <a:ea typeface="Arial"/>
            </a:endParaRPr>
          </a:p>
        </p:txBody>
      </p:sp>
      <p:sp>
        <p:nvSpPr>
          <p:cNvPr id="131" name="CustomShape 4"/>
          <p:cNvSpPr/>
          <p:nvPr/>
        </p:nvSpPr>
        <p:spPr>
          <a:xfrm>
            <a:off x="883800" y="1951560"/>
            <a:ext cx="336312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3600" b="1" cap="all" spc="-1" dirty="0">
                <a:solidFill>
                  <a:srgbClr val="FFFFFF"/>
                </a:solidFill>
                <a:ea typeface="Arial"/>
              </a:rPr>
              <a:t>Constant </a:t>
            </a:r>
            <a:endParaRPr lang="en-US" sz="3600" b="1" cap="all" spc="-1" dirty="0" smtClean="0">
              <a:solidFill>
                <a:srgbClr val="FFFFFF"/>
              </a:solidFill>
              <a:ea typeface="Arial"/>
            </a:endParaRPr>
          </a:p>
          <a:p>
            <a:pPr algn="ctr">
              <a:lnSpc>
                <a:spcPct val="100000"/>
              </a:lnSpc>
            </a:pPr>
            <a:r>
              <a:rPr lang="en-US" sz="3600" b="1" cap="all" spc="-1" dirty="0" smtClean="0">
                <a:solidFill>
                  <a:srgbClr val="FFFFFF"/>
                </a:solidFill>
                <a:ea typeface="Arial"/>
              </a:rPr>
              <a:t>stress </a:t>
            </a:r>
            <a:endParaRPr lang="ru-RU" sz="3600" b="0" strike="noStrike" spc="-1" dirty="0">
              <a:latin typeface="Arial"/>
            </a:endParaRPr>
          </a:p>
        </p:txBody>
      </p:sp>
      <p:sp>
        <p:nvSpPr>
          <p:cNvPr id="132" name="CustomShape 5"/>
          <p:cNvSpPr/>
          <p:nvPr/>
        </p:nvSpPr>
        <p:spPr>
          <a:xfrm>
            <a:off x="2221560" y="2887560"/>
            <a:ext cx="686880" cy="1308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ru-RU" sz="8000" b="1" strike="noStrike" cap="all" spc="-1">
                <a:solidFill>
                  <a:srgbClr val="FFFFFF"/>
                </a:solidFill>
                <a:latin typeface="Arial"/>
                <a:ea typeface="Arial"/>
              </a:rPr>
              <a:t>+</a:t>
            </a:r>
            <a:endParaRPr lang="ru-RU" sz="8000" b="0" strike="noStrike" spc="-1">
              <a:latin typeface="Arial"/>
            </a:endParaRPr>
          </a:p>
        </p:txBody>
      </p:sp>
      <p:sp>
        <p:nvSpPr>
          <p:cNvPr id="134" name="CustomShape 7"/>
          <p:cNvSpPr/>
          <p:nvPr/>
        </p:nvSpPr>
        <p:spPr>
          <a:xfrm rot="16200000" flipH="1">
            <a:off x="8865720" y="3116880"/>
            <a:ext cx="824040" cy="767520"/>
          </a:xfrm>
          <a:prstGeom prst="rightArrow">
            <a:avLst>
              <a:gd name="adj1" fmla="val 32000"/>
              <a:gd name="adj2" fmla="val 64000"/>
            </a:avLst>
          </a:prstGeom>
          <a:noFill/>
          <a:ln w="25560">
            <a:solidFill>
              <a:srgbClr val="F6554A"/>
            </a:solidFill>
            <a:round/>
          </a:ln>
        </p:spPr>
        <p:style>
          <a:lnRef idx="0">
            <a:scrgbClr r="0" g="0" b="0"/>
          </a:lnRef>
          <a:fillRef idx="0">
            <a:scrgbClr r="0" g="0" b="0"/>
          </a:fillRef>
          <a:effectRef idx="0">
            <a:scrgbClr r="0" g="0" b="0"/>
          </a:effectRef>
          <a:fontRef idx="minor"/>
        </p:style>
      </p:sp>
      <p:sp>
        <p:nvSpPr>
          <p:cNvPr id="136" name="CustomShape 9"/>
          <p:cNvSpPr/>
          <p:nvPr/>
        </p:nvSpPr>
        <p:spPr>
          <a:xfrm>
            <a:off x="6460177" y="4229838"/>
            <a:ext cx="6151418" cy="2119689"/>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50000"/>
              </a:lnSpc>
            </a:pPr>
            <a:r>
              <a:rPr lang="en-CA" b="1" cap="all" spc="-1" dirty="0">
                <a:solidFill>
                  <a:srgbClr val="535353"/>
                </a:solidFill>
                <a:ea typeface="Arial"/>
              </a:rPr>
              <a:t>risk of coronary heart disease, </a:t>
            </a:r>
          </a:p>
          <a:p>
            <a:pPr algn="ctr">
              <a:lnSpc>
                <a:spcPct val="150000"/>
              </a:lnSpc>
            </a:pPr>
            <a:r>
              <a:rPr lang="en-CA" b="1" cap="all" spc="-1" dirty="0">
                <a:solidFill>
                  <a:srgbClr val="535353"/>
                </a:solidFill>
                <a:ea typeface="Arial"/>
              </a:rPr>
              <a:t>myocardial infarction, strokes</a:t>
            </a:r>
            <a:endParaRPr lang="ru-RU" b="1" cap="all" spc="-1" dirty="0">
              <a:solidFill>
                <a:srgbClr val="535353"/>
              </a:solidFill>
              <a:ea typeface="Arial"/>
            </a:endParaRPr>
          </a:p>
        </p:txBody>
      </p:sp>
      <p:sp>
        <p:nvSpPr>
          <p:cNvPr id="137" name="CustomShape 10"/>
          <p:cNvSpPr/>
          <p:nvPr/>
        </p:nvSpPr>
        <p:spPr>
          <a:xfrm>
            <a:off x="5303880" y="2887560"/>
            <a:ext cx="686880" cy="1308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ru-RU" sz="8000" b="1" strike="noStrike" cap="all" spc="-1">
                <a:solidFill>
                  <a:srgbClr val="F6554A"/>
                </a:solidFill>
                <a:latin typeface="Arial"/>
                <a:ea typeface="Arial"/>
              </a:rPr>
              <a:t>=</a:t>
            </a:r>
            <a:endParaRPr lang="ru-RU" sz="8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545200" y="6310080"/>
            <a:ext cx="282240" cy="379080"/>
          </a:xfrm>
          <a:custGeom>
            <a:avLst/>
            <a:gdLst/>
            <a:ahLst/>
            <a:cxnLst/>
            <a:rect l="l" t="t" r="r" b="b"/>
            <a:pathLst>
              <a:path w="21600" h="2160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0" name="Line 2"/>
          <p:cNvSpPr/>
          <p:nvPr/>
        </p:nvSpPr>
        <p:spPr>
          <a:xfrm>
            <a:off x="2173320" y="6309720"/>
            <a:ext cx="360" cy="372600"/>
          </a:xfrm>
          <a:prstGeom prst="line">
            <a:avLst/>
          </a:prstGeom>
          <a:ln w="57600">
            <a:solidFill>
              <a:srgbClr val="FFFFFF"/>
            </a:solidFill>
            <a:round/>
          </a:ln>
        </p:spPr>
        <p:style>
          <a:lnRef idx="0">
            <a:scrgbClr r="0" g="0" b="0"/>
          </a:lnRef>
          <a:fillRef idx="0">
            <a:scrgbClr r="0" g="0" b="0"/>
          </a:fillRef>
          <a:effectRef idx="0">
            <a:scrgbClr r="0" g="0" b="0"/>
          </a:effectRef>
          <a:fontRef idx="minor"/>
        </p:style>
      </p:sp>
      <p:sp>
        <p:nvSpPr>
          <p:cNvPr id="141" name="CustomShape 3"/>
          <p:cNvSpPr/>
          <p:nvPr/>
        </p:nvSpPr>
        <p:spPr>
          <a:xfrm>
            <a:off x="2252520" y="6416640"/>
            <a:ext cx="241560" cy="272160"/>
          </a:xfrm>
          <a:custGeom>
            <a:avLst/>
            <a:gdLst/>
            <a:ahLst/>
            <a:cxnLst/>
            <a:rect l="l" t="t" r="r" b="b"/>
            <a:pathLst>
              <a:path w="21600" h="2160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2" name="CustomShape 4"/>
          <p:cNvSpPr/>
          <p:nvPr/>
        </p:nvSpPr>
        <p:spPr>
          <a:xfrm>
            <a:off x="1848240" y="6409800"/>
            <a:ext cx="259200" cy="279360"/>
          </a:xfrm>
          <a:custGeom>
            <a:avLst/>
            <a:gdLst/>
            <a:ahLst/>
            <a:cxn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3" name="Line 5"/>
          <p:cNvSpPr/>
          <p:nvPr/>
        </p:nvSpPr>
        <p:spPr>
          <a:xfrm>
            <a:off x="1779840" y="6309720"/>
            <a:ext cx="0" cy="372600"/>
          </a:xfrm>
          <a:prstGeom prst="line">
            <a:avLst/>
          </a:prstGeom>
          <a:ln w="57600">
            <a:solidFill>
              <a:srgbClr val="FFFFFF"/>
            </a:solidFill>
            <a:round/>
          </a:ln>
        </p:spPr>
        <p:style>
          <a:lnRef idx="0">
            <a:scrgbClr r="0" g="0" b="0"/>
          </a:lnRef>
          <a:fillRef idx="0">
            <a:scrgbClr r="0" g="0" b="0"/>
          </a:fillRef>
          <a:effectRef idx="0">
            <a:scrgbClr r="0" g="0" b="0"/>
          </a:effectRef>
          <a:fontRef idx="minor"/>
        </p:style>
      </p:sp>
      <p:sp>
        <p:nvSpPr>
          <p:cNvPr id="144" name="CustomShape 6"/>
          <p:cNvSpPr/>
          <p:nvPr/>
        </p:nvSpPr>
        <p:spPr>
          <a:xfrm>
            <a:off x="1417320" y="6409800"/>
            <a:ext cx="282240" cy="279360"/>
          </a:xfrm>
          <a:custGeom>
            <a:avLst/>
            <a:gdLst/>
            <a:ahLst/>
            <a:cxnLst/>
            <a:rect l="l" t="t" r="r" b="b"/>
            <a:pathLst>
              <a:path w="21600" h="2160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5" name="CustomShape 7"/>
          <p:cNvSpPr/>
          <p:nvPr/>
        </p:nvSpPr>
        <p:spPr>
          <a:xfrm>
            <a:off x="944640" y="6409800"/>
            <a:ext cx="280440" cy="279360"/>
          </a:xfrm>
          <a:custGeom>
            <a:avLst/>
            <a:gdLst/>
            <a:ahLst/>
            <a:cxnLst/>
            <a:rect l="l" t="t" r="r" b="b"/>
            <a:pathLst>
              <a:path w="21600" h="2160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6" name="CustomShape 8"/>
          <p:cNvSpPr/>
          <p:nvPr/>
        </p:nvSpPr>
        <p:spPr>
          <a:xfrm>
            <a:off x="1265760" y="6410520"/>
            <a:ext cx="135720" cy="271440"/>
          </a:xfrm>
          <a:custGeom>
            <a:avLst/>
            <a:gdLst/>
            <a:ahLst/>
            <a:cxnLst/>
            <a:rect l="l" t="t" r="r" b="b"/>
            <a:pathLst>
              <a:path w="21600" h="2160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7" name="CustomShape 9"/>
          <p:cNvSpPr/>
          <p:nvPr/>
        </p:nvSpPr>
        <p:spPr>
          <a:xfrm>
            <a:off x="659160" y="6409800"/>
            <a:ext cx="259200" cy="279360"/>
          </a:xfrm>
          <a:custGeom>
            <a:avLst/>
            <a:gdLst/>
            <a:ahLst/>
            <a:cxnLst/>
            <a:rect l="l" t="t" r="r" b="b"/>
            <a:pathLst>
              <a:path w="21600" h="2160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48" name="CustomShape 10"/>
          <p:cNvSpPr/>
          <p:nvPr/>
        </p:nvSpPr>
        <p:spPr>
          <a:xfrm>
            <a:off x="2755440" y="435240"/>
            <a:ext cx="7493040" cy="6382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C533D"/>
                </a:solidFill>
                <a:ea typeface="Arial"/>
              </a:rPr>
              <a:t>The heart needs care</a:t>
            </a:r>
            <a:endParaRPr lang="ru-RU" sz="3600" b="0" strike="noStrike" spc="-1" dirty="0">
              <a:latin typeface="Arial"/>
            </a:endParaRPr>
          </a:p>
        </p:txBody>
      </p:sp>
      <p:sp>
        <p:nvSpPr>
          <p:cNvPr id="149" name="CustomShape 11"/>
          <p:cNvSpPr/>
          <p:nvPr/>
        </p:nvSpPr>
        <p:spPr>
          <a:xfrm>
            <a:off x="2000520" y="1164600"/>
            <a:ext cx="9003240" cy="363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ru-RU" sz="1800" b="0" strike="noStrike" spc="-1">
                <a:solidFill>
                  <a:srgbClr val="535353"/>
                </a:solidFill>
                <a:latin typeface="Arial"/>
                <a:ea typeface="Arial"/>
              </a:rPr>
              <a:t>Заболевания сердечно-сосудистой системы — главная причина смертности в мире</a:t>
            </a:r>
            <a:endParaRPr lang="ru-RU" sz="1800" b="0" strike="noStrike" spc="-1">
              <a:latin typeface="Arial"/>
            </a:endParaRPr>
          </a:p>
        </p:txBody>
      </p:sp>
      <p:sp>
        <p:nvSpPr>
          <p:cNvPr id="150" name="CustomShape 12"/>
          <p:cNvSpPr/>
          <p:nvPr/>
        </p:nvSpPr>
        <p:spPr>
          <a:xfrm>
            <a:off x="10950240" y="6624367"/>
            <a:ext cx="1896840" cy="363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r">
              <a:lnSpc>
                <a:spcPct val="100000"/>
              </a:lnSpc>
            </a:pPr>
            <a:r>
              <a:rPr lang="en-US" spc="-1" dirty="0" smtClean="0">
                <a:solidFill>
                  <a:srgbClr val="535353"/>
                </a:solidFill>
                <a:latin typeface="Arial"/>
              </a:rPr>
              <a:t>*WHO data</a:t>
            </a:r>
            <a:endParaRPr lang="ru-RU" sz="1800" b="0" strike="noStrike" spc="-1" dirty="0">
              <a:latin typeface="Arial"/>
            </a:endParaRPr>
          </a:p>
        </p:txBody>
      </p:sp>
      <p:pic>
        <p:nvPicPr>
          <p:cNvPr id="2" name="Picture 1"/>
          <p:cNvPicPr>
            <a:picLocks noChangeAspect="1"/>
          </p:cNvPicPr>
          <p:nvPr/>
        </p:nvPicPr>
        <p:blipFill>
          <a:blip r:embed="rId3"/>
          <a:stretch>
            <a:fillRect/>
          </a:stretch>
        </p:blipFill>
        <p:spPr>
          <a:xfrm>
            <a:off x="28604" y="1139977"/>
            <a:ext cx="11239500" cy="584835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151" name="CustomShape 1"/>
          <p:cNvSpPr/>
          <p:nvPr/>
        </p:nvSpPr>
        <p:spPr>
          <a:xfrm>
            <a:off x="606600" y="846720"/>
            <a:ext cx="8497440" cy="17355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FFFFF"/>
                </a:solidFill>
                <a:ea typeface="Arial"/>
              </a:rPr>
              <a:t>For the proper functioning </a:t>
            </a:r>
            <a:endParaRPr lang="en-US" sz="3600" b="1" cap="all" spc="-1" dirty="0" smtClean="0">
              <a:solidFill>
                <a:srgbClr val="FFFFFF"/>
              </a:solidFill>
              <a:ea typeface="Arial"/>
            </a:endParaRPr>
          </a:p>
          <a:p>
            <a:pPr>
              <a:lnSpc>
                <a:spcPct val="100000"/>
              </a:lnSpc>
            </a:pPr>
            <a:r>
              <a:rPr lang="en-US" sz="3600" b="1" cap="all" spc="-1" dirty="0" smtClean="0">
                <a:solidFill>
                  <a:srgbClr val="FFFFFF"/>
                </a:solidFill>
                <a:ea typeface="Arial"/>
              </a:rPr>
              <a:t>of </a:t>
            </a:r>
            <a:r>
              <a:rPr lang="en-US" sz="3600" b="1" cap="all" spc="-1" dirty="0">
                <a:solidFill>
                  <a:srgbClr val="FFFFFF"/>
                </a:solidFill>
                <a:ea typeface="Arial"/>
              </a:rPr>
              <a:t>the cardiovascular system </a:t>
            </a:r>
            <a:endParaRPr lang="en-US" sz="3600" b="1" cap="all" spc="-1" dirty="0" smtClean="0">
              <a:solidFill>
                <a:srgbClr val="FFFFFF"/>
              </a:solidFill>
              <a:ea typeface="Arial"/>
            </a:endParaRPr>
          </a:p>
          <a:p>
            <a:pPr>
              <a:lnSpc>
                <a:spcPct val="100000"/>
              </a:lnSpc>
            </a:pPr>
            <a:r>
              <a:rPr lang="en-US" sz="3600" b="1" cap="all" spc="-1" dirty="0" smtClean="0">
                <a:solidFill>
                  <a:srgbClr val="FFFFFF"/>
                </a:solidFill>
                <a:ea typeface="Arial"/>
              </a:rPr>
              <a:t>you </a:t>
            </a:r>
            <a:r>
              <a:rPr lang="en-US" sz="3600" b="1" cap="all" spc="-1" dirty="0">
                <a:solidFill>
                  <a:srgbClr val="FFFFFF"/>
                </a:solidFill>
                <a:ea typeface="Arial"/>
              </a:rPr>
              <a:t>have </a:t>
            </a:r>
            <a:r>
              <a:rPr lang="en-US" sz="3600" b="1" cap="all" spc="-1" dirty="0" smtClean="0">
                <a:solidFill>
                  <a:srgbClr val="FFFFFF"/>
                </a:solidFill>
                <a:ea typeface="Arial"/>
              </a:rPr>
              <a:t>to:</a:t>
            </a:r>
            <a:endParaRPr lang="ru-RU" sz="3600" b="0" strike="noStrike" spc="-1" dirty="0">
              <a:latin typeface="Arial"/>
            </a:endParaRPr>
          </a:p>
        </p:txBody>
      </p:sp>
      <p:sp>
        <p:nvSpPr>
          <p:cNvPr id="152" name="CustomShape 2"/>
          <p:cNvSpPr/>
          <p:nvPr/>
        </p:nvSpPr>
        <p:spPr>
          <a:xfrm>
            <a:off x="6708960" y="5769000"/>
            <a:ext cx="338292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1800" b="1" strike="noStrike" cap="all" spc="-1" dirty="0" smtClean="0">
                <a:solidFill>
                  <a:srgbClr val="FFFFFF"/>
                </a:solidFill>
                <a:latin typeface="Arial"/>
                <a:ea typeface="Arial"/>
              </a:rPr>
              <a:t>Support the body</a:t>
            </a:r>
          </a:p>
          <a:p>
            <a:pPr algn="ctr">
              <a:lnSpc>
                <a:spcPct val="100000"/>
              </a:lnSpc>
            </a:pPr>
            <a:r>
              <a:rPr lang="en-US" b="1" cap="all" spc="-1" dirty="0" smtClean="0">
                <a:solidFill>
                  <a:srgbClr val="FFFFFF"/>
                </a:solidFill>
                <a:latin typeface="Arial"/>
              </a:rPr>
              <a:t>With nutrients</a:t>
            </a:r>
          </a:p>
          <a:p>
            <a:pPr algn="ctr">
              <a:lnSpc>
                <a:spcPct val="100000"/>
              </a:lnSpc>
            </a:pPr>
            <a:r>
              <a:rPr lang="en-US" sz="1800" b="1" strike="noStrike" cap="all" spc="-1" dirty="0" smtClean="0">
                <a:solidFill>
                  <a:srgbClr val="FFFFFF"/>
                </a:solidFill>
                <a:latin typeface="Arial"/>
              </a:rPr>
              <a:t>That are good for </a:t>
            </a:r>
          </a:p>
          <a:p>
            <a:pPr algn="ctr">
              <a:lnSpc>
                <a:spcPct val="100000"/>
              </a:lnSpc>
            </a:pPr>
            <a:r>
              <a:rPr lang="en-US" sz="1800" b="1" strike="noStrike" cap="all" spc="-1" dirty="0" smtClean="0">
                <a:solidFill>
                  <a:srgbClr val="FFFFFF"/>
                </a:solidFill>
                <a:latin typeface="Arial"/>
              </a:rPr>
              <a:t>your heart</a:t>
            </a:r>
            <a:endParaRPr lang="ru-RU" sz="1800" b="0" strike="noStrike" spc="-1" dirty="0">
              <a:latin typeface="Arial"/>
            </a:endParaRPr>
          </a:p>
        </p:txBody>
      </p:sp>
      <p:pic>
        <p:nvPicPr>
          <p:cNvPr id="153" name="cardiopack_heart-01-01.png"/>
          <p:cNvPicPr/>
          <p:nvPr/>
        </p:nvPicPr>
        <p:blipFill>
          <a:blip r:embed="rId3"/>
          <a:stretch/>
        </p:blipFill>
        <p:spPr>
          <a:xfrm>
            <a:off x="9323100" y="-100620"/>
            <a:ext cx="3995640" cy="3630240"/>
          </a:xfrm>
          <a:prstGeom prst="rect">
            <a:avLst/>
          </a:prstGeom>
          <a:ln w="12600">
            <a:noFill/>
          </a:ln>
        </p:spPr>
      </p:pic>
      <p:pic>
        <p:nvPicPr>
          <p:cNvPr id="154" name="cardiopack_icon_health-01.png"/>
          <p:cNvPicPr/>
          <p:nvPr/>
        </p:nvPicPr>
        <p:blipFill>
          <a:blip r:embed="rId4"/>
          <a:stretch/>
        </p:blipFill>
        <p:spPr>
          <a:xfrm>
            <a:off x="2036160" y="2854080"/>
            <a:ext cx="808920" cy="808920"/>
          </a:xfrm>
          <a:prstGeom prst="rect">
            <a:avLst/>
          </a:prstGeom>
          <a:ln w="12600">
            <a:noFill/>
          </a:ln>
        </p:spPr>
      </p:pic>
      <p:pic>
        <p:nvPicPr>
          <p:cNvPr id="155" name="cardiopack_icon_health-02.png"/>
          <p:cNvPicPr/>
          <p:nvPr/>
        </p:nvPicPr>
        <p:blipFill>
          <a:blip r:embed="rId5"/>
          <a:stretch/>
        </p:blipFill>
        <p:spPr>
          <a:xfrm>
            <a:off x="6089760" y="2854080"/>
            <a:ext cx="825120" cy="808920"/>
          </a:xfrm>
          <a:prstGeom prst="rect">
            <a:avLst/>
          </a:prstGeom>
          <a:ln w="12600">
            <a:noFill/>
          </a:ln>
        </p:spPr>
      </p:pic>
      <p:pic>
        <p:nvPicPr>
          <p:cNvPr id="156" name="cardiopack_icon_health-03.png"/>
          <p:cNvPicPr/>
          <p:nvPr/>
        </p:nvPicPr>
        <p:blipFill>
          <a:blip r:embed="rId6"/>
          <a:stretch/>
        </p:blipFill>
        <p:spPr>
          <a:xfrm>
            <a:off x="9435436" y="2943720"/>
            <a:ext cx="753840" cy="808920"/>
          </a:xfrm>
          <a:prstGeom prst="rect">
            <a:avLst/>
          </a:prstGeom>
          <a:ln w="12600">
            <a:noFill/>
          </a:ln>
        </p:spPr>
      </p:pic>
      <p:pic>
        <p:nvPicPr>
          <p:cNvPr id="157" name="cardiopack_icon_health-04.png"/>
          <p:cNvPicPr/>
          <p:nvPr/>
        </p:nvPicPr>
        <p:blipFill>
          <a:blip r:embed="rId7"/>
          <a:stretch/>
        </p:blipFill>
        <p:spPr>
          <a:xfrm>
            <a:off x="3827520" y="4874040"/>
            <a:ext cx="733320" cy="808920"/>
          </a:xfrm>
          <a:prstGeom prst="rect">
            <a:avLst/>
          </a:prstGeom>
          <a:ln w="12600">
            <a:noFill/>
          </a:ln>
        </p:spPr>
      </p:pic>
      <p:pic>
        <p:nvPicPr>
          <p:cNvPr id="158" name="cardiopack_icon_health-05.png"/>
          <p:cNvPicPr/>
          <p:nvPr/>
        </p:nvPicPr>
        <p:blipFill>
          <a:blip r:embed="rId8"/>
          <a:stretch/>
        </p:blipFill>
        <p:spPr>
          <a:xfrm>
            <a:off x="8071920" y="4874040"/>
            <a:ext cx="657720" cy="808920"/>
          </a:xfrm>
          <a:prstGeom prst="rect">
            <a:avLst/>
          </a:prstGeom>
          <a:ln w="12600">
            <a:noFill/>
          </a:ln>
        </p:spPr>
      </p:pic>
      <p:sp>
        <p:nvSpPr>
          <p:cNvPr id="159" name="CustomShape 3"/>
          <p:cNvSpPr/>
          <p:nvPr/>
        </p:nvSpPr>
        <p:spPr>
          <a:xfrm>
            <a:off x="1085040" y="3752640"/>
            <a:ext cx="271080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smtClean="0">
                <a:solidFill>
                  <a:srgbClr val="FFFFFF"/>
                </a:solidFill>
                <a:ea typeface="Arial"/>
              </a:rPr>
              <a:t>Monitor </a:t>
            </a:r>
            <a:r>
              <a:rPr lang="en-US" b="1" cap="all" spc="-1" dirty="0">
                <a:solidFill>
                  <a:srgbClr val="FFFFFF"/>
                </a:solidFill>
                <a:ea typeface="Arial"/>
              </a:rPr>
              <a:t>your </a:t>
            </a:r>
            <a:endParaRPr lang="en-US" b="1" cap="all" spc="-1" dirty="0" smtClean="0">
              <a:solidFill>
                <a:srgbClr val="FFFFFF"/>
              </a:solidFill>
              <a:ea typeface="Arial"/>
            </a:endParaRPr>
          </a:p>
          <a:p>
            <a:pPr algn="ctr">
              <a:lnSpc>
                <a:spcPct val="100000"/>
              </a:lnSpc>
            </a:pPr>
            <a:r>
              <a:rPr lang="en-US" b="1" cap="all" spc="-1" dirty="0" smtClean="0">
                <a:solidFill>
                  <a:srgbClr val="FFFFFF"/>
                </a:solidFill>
                <a:ea typeface="Arial"/>
              </a:rPr>
              <a:t>water balance </a:t>
            </a:r>
          </a:p>
          <a:p>
            <a:pPr algn="ctr">
              <a:lnSpc>
                <a:spcPct val="100000"/>
              </a:lnSpc>
            </a:pPr>
            <a:r>
              <a:rPr lang="en-US" b="1" cap="all" spc="-1" dirty="0" smtClean="0">
                <a:solidFill>
                  <a:srgbClr val="FFFFFF"/>
                </a:solidFill>
                <a:ea typeface="Arial"/>
              </a:rPr>
              <a:t>and </a:t>
            </a:r>
            <a:r>
              <a:rPr lang="en-US" b="1" cap="all" spc="-1" dirty="0">
                <a:solidFill>
                  <a:srgbClr val="FFFFFF"/>
                </a:solidFill>
                <a:ea typeface="Arial"/>
              </a:rPr>
              <a:t>nutrition</a:t>
            </a:r>
            <a:endParaRPr lang="ru-RU" sz="1800" b="0" strike="noStrike" spc="-1" dirty="0">
              <a:latin typeface="Arial"/>
            </a:endParaRPr>
          </a:p>
        </p:txBody>
      </p:sp>
      <p:sp>
        <p:nvSpPr>
          <p:cNvPr id="160" name="CustomShape 4"/>
          <p:cNvSpPr/>
          <p:nvPr/>
        </p:nvSpPr>
        <p:spPr>
          <a:xfrm>
            <a:off x="5038920" y="3752640"/>
            <a:ext cx="292572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b="1" cap="all" spc="-1" dirty="0" smtClean="0">
                <a:solidFill>
                  <a:srgbClr val="FFFFFF"/>
                </a:solidFill>
                <a:ea typeface="Arial"/>
              </a:rPr>
              <a:t>Have an ACTIVE </a:t>
            </a:r>
          </a:p>
          <a:p>
            <a:pPr algn="ctr">
              <a:lnSpc>
                <a:spcPct val="100000"/>
              </a:lnSpc>
            </a:pPr>
            <a:r>
              <a:rPr lang="en-US" b="1" cap="all" spc="-1" dirty="0" smtClean="0">
                <a:solidFill>
                  <a:srgbClr val="FFFFFF"/>
                </a:solidFill>
                <a:ea typeface="Arial"/>
              </a:rPr>
              <a:t>lifestyle</a:t>
            </a:r>
            <a:r>
              <a:rPr lang="en-US" b="1" cap="all" spc="-1" dirty="0">
                <a:solidFill>
                  <a:srgbClr val="FFFFFF"/>
                </a:solidFill>
                <a:ea typeface="Arial"/>
              </a:rPr>
              <a:t>, </a:t>
            </a:r>
            <a:endParaRPr lang="en-US" b="1" cap="all" spc="-1" dirty="0" smtClean="0">
              <a:solidFill>
                <a:srgbClr val="FFFFFF"/>
              </a:solidFill>
              <a:ea typeface="Arial"/>
            </a:endParaRPr>
          </a:p>
          <a:p>
            <a:pPr algn="ctr">
              <a:lnSpc>
                <a:spcPct val="100000"/>
              </a:lnSpc>
            </a:pPr>
            <a:r>
              <a:rPr lang="en-US" b="1" cap="all" spc="-1" dirty="0" smtClean="0">
                <a:solidFill>
                  <a:srgbClr val="FFFFFF"/>
                </a:solidFill>
                <a:ea typeface="Arial"/>
              </a:rPr>
              <a:t>play </a:t>
            </a:r>
            <a:r>
              <a:rPr lang="en-US" b="1" cap="all" spc="-1" dirty="0">
                <a:solidFill>
                  <a:srgbClr val="FFFFFF"/>
                </a:solidFill>
                <a:ea typeface="Arial"/>
              </a:rPr>
              <a:t>sports</a:t>
            </a:r>
            <a:endParaRPr lang="ru-RU" spc="-1" dirty="0"/>
          </a:p>
        </p:txBody>
      </p:sp>
      <p:sp>
        <p:nvSpPr>
          <p:cNvPr id="161" name="CustomShape 5"/>
          <p:cNvSpPr/>
          <p:nvPr/>
        </p:nvSpPr>
        <p:spPr>
          <a:xfrm>
            <a:off x="9037277" y="3909060"/>
            <a:ext cx="164844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1800" b="1" strike="noStrike" cap="all" spc="-1" dirty="0" smtClean="0">
                <a:solidFill>
                  <a:srgbClr val="FFFFFF"/>
                </a:solidFill>
                <a:latin typeface="Arial"/>
                <a:ea typeface="Arial"/>
              </a:rPr>
              <a:t>GIVE UP </a:t>
            </a:r>
            <a:br>
              <a:rPr lang="en-US" sz="1800" b="1" strike="noStrike" cap="all" spc="-1" dirty="0" smtClean="0">
                <a:solidFill>
                  <a:srgbClr val="FFFFFF"/>
                </a:solidFill>
                <a:latin typeface="Arial"/>
                <a:ea typeface="Arial"/>
              </a:rPr>
            </a:br>
            <a:r>
              <a:rPr lang="en-US" sz="1800" b="1" strike="noStrike" cap="all" spc="-1" dirty="0" smtClean="0">
                <a:solidFill>
                  <a:srgbClr val="FFFFFF"/>
                </a:solidFill>
                <a:latin typeface="Arial"/>
                <a:ea typeface="Arial"/>
              </a:rPr>
              <a:t>BAD HABBITS</a:t>
            </a:r>
            <a:endParaRPr lang="ru-RU" sz="1800" b="0" strike="noStrike" spc="-1" dirty="0">
              <a:latin typeface="Arial"/>
            </a:endParaRPr>
          </a:p>
        </p:txBody>
      </p:sp>
      <p:sp>
        <p:nvSpPr>
          <p:cNvPr id="162" name="CustomShape 6"/>
          <p:cNvSpPr/>
          <p:nvPr/>
        </p:nvSpPr>
        <p:spPr>
          <a:xfrm>
            <a:off x="2913480" y="5769000"/>
            <a:ext cx="2561400" cy="9126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1800" b="1" strike="noStrike" cap="all" spc="-1" dirty="0" smtClean="0">
                <a:solidFill>
                  <a:srgbClr val="FFFFFF"/>
                </a:solidFill>
                <a:latin typeface="Arial"/>
                <a:ea typeface="Arial"/>
              </a:rPr>
              <a:t>REDUCE STRESS </a:t>
            </a:r>
          </a:p>
          <a:p>
            <a:pPr algn="ctr">
              <a:lnSpc>
                <a:spcPct val="100000"/>
              </a:lnSpc>
            </a:pPr>
            <a:r>
              <a:rPr lang="en-US" sz="1800" b="1" strike="noStrike" cap="all" spc="-1" dirty="0" smtClean="0">
                <a:solidFill>
                  <a:srgbClr val="FFFFFF"/>
                </a:solidFill>
                <a:latin typeface="Arial"/>
                <a:ea typeface="Arial"/>
              </a:rPr>
              <a:t>AND EMOTIONAL </a:t>
            </a:r>
          </a:p>
          <a:p>
            <a:pPr algn="ctr">
              <a:lnSpc>
                <a:spcPct val="100000"/>
              </a:lnSpc>
            </a:pPr>
            <a:r>
              <a:rPr lang="en-US" sz="1800" b="1" strike="noStrike" cap="all" spc="-1" dirty="0" smtClean="0">
                <a:solidFill>
                  <a:srgbClr val="FFFFFF"/>
                </a:solidFill>
                <a:latin typeface="Arial"/>
                <a:ea typeface="Arial"/>
              </a:rPr>
              <a:t>PRESSURE</a:t>
            </a:r>
            <a:endParaRPr lang="ru-RU"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543600" y="846720"/>
            <a:ext cx="596772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strike="noStrike" cap="all" spc="-1" dirty="0" smtClean="0">
                <a:solidFill>
                  <a:srgbClr val="FC533D"/>
                </a:solidFill>
                <a:latin typeface="Arial"/>
                <a:ea typeface="Arial"/>
              </a:rPr>
              <a:t>Nutrients beneficial</a:t>
            </a:r>
            <a:endParaRPr lang="en-US" sz="3600" b="1" strike="noStrike" cap="all" spc="-1" dirty="0" smtClean="0">
              <a:solidFill>
                <a:srgbClr val="FC533D"/>
              </a:solidFill>
              <a:latin typeface="Arial"/>
              <a:ea typeface="Arial"/>
            </a:endParaRPr>
          </a:p>
          <a:p>
            <a:pPr>
              <a:lnSpc>
                <a:spcPct val="100000"/>
              </a:lnSpc>
            </a:pPr>
            <a:r>
              <a:rPr lang="en-US" sz="3600" b="1" cap="all" spc="-1" dirty="0" smtClean="0">
                <a:solidFill>
                  <a:srgbClr val="FC533D"/>
                </a:solidFill>
                <a:latin typeface="Arial"/>
              </a:rPr>
              <a:t>FOR HEART </a:t>
            </a:r>
            <a:r>
              <a:rPr lang="en-US" sz="3600" b="1" cap="all" spc="-1" dirty="0" smtClean="0">
                <a:solidFill>
                  <a:srgbClr val="FC533D"/>
                </a:solidFill>
                <a:latin typeface="Arial"/>
              </a:rPr>
              <a:t>HEALTH</a:t>
            </a:r>
            <a:endParaRPr lang="ru-RU" sz="3600" b="0" strike="noStrike" spc="-1" dirty="0">
              <a:latin typeface="Arial"/>
            </a:endParaRPr>
          </a:p>
        </p:txBody>
      </p:sp>
      <p:sp>
        <p:nvSpPr>
          <p:cNvPr id="164" name="CustomShape 2"/>
          <p:cNvSpPr/>
          <p:nvPr/>
        </p:nvSpPr>
        <p:spPr>
          <a:xfrm>
            <a:off x="9403200" y="5082480"/>
            <a:ext cx="3198240" cy="11876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600" b="1" cap="all" spc="-1" dirty="0">
                <a:solidFill>
                  <a:srgbClr val="F95444"/>
                </a:solidFill>
                <a:ea typeface="Arial"/>
              </a:rPr>
              <a:t>Magnesium</a:t>
            </a:r>
            <a:r>
              <a:rPr lang="ru-RU" sz="1800" b="1" strike="noStrike" cap="all" spc="-1" dirty="0" smtClean="0">
                <a:solidFill>
                  <a:srgbClr val="535353"/>
                </a:solidFill>
                <a:latin typeface="Arial"/>
                <a:ea typeface="Arial"/>
              </a:rPr>
              <a:t> </a:t>
            </a:r>
            <a:endParaRPr lang="ru-RU" sz="1800" b="0" strike="noStrike" spc="-1" dirty="0">
              <a:latin typeface="Arial"/>
            </a:endParaRPr>
          </a:p>
          <a:p>
            <a:pPr>
              <a:lnSpc>
                <a:spcPct val="100000"/>
              </a:lnSpc>
            </a:pPr>
            <a:r>
              <a:rPr lang="en-US" b="1" spc="-1" dirty="0">
                <a:solidFill>
                  <a:srgbClr val="535353"/>
                </a:solidFill>
                <a:latin typeface="Arial"/>
                <a:ea typeface="Arial"/>
              </a:rPr>
              <a:t>t</a:t>
            </a:r>
            <a:r>
              <a:rPr lang="en-US" sz="1800" b="1" strike="noStrike" spc="-1" dirty="0" smtClean="0">
                <a:solidFill>
                  <a:srgbClr val="535353"/>
                </a:solidFill>
                <a:latin typeface="Arial"/>
                <a:ea typeface="Arial"/>
              </a:rPr>
              <a:t>o lower the risk of heart problems</a:t>
            </a:r>
            <a:endParaRPr lang="ru-RU" sz="1800" b="0" strike="noStrike" spc="-1" dirty="0">
              <a:latin typeface="Arial"/>
            </a:endParaRPr>
          </a:p>
        </p:txBody>
      </p:sp>
      <p:pic>
        <p:nvPicPr>
          <p:cNvPr id="165" name="cardiopack_icon-01.png"/>
          <p:cNvPicPr/>
          <p:nvPr/>
        </p:nvPicPr>
        <p:blipFill>
          <a:blip r:embed="rId3"/>
          <a:stretch/>
        </p:blipFill>
        <p:spPr>
          <a:xfrm>
            <a:off x="7995600" y="5082480"/>
            <a:ext cx="866160" cy="1150560"/>
          </a:xfrm>
          <a:prstGeom prst="rect">
            <a:avLst/>
          </a:prstGeom>
          <a:ln w="12600">
            <a:noFill/>
          </a:ln>
        </p:spPr>
      </p:pic>
      <p:pic>
        <p:nvPicPr>
          <p:cNvPr id="166" name="cardiopack_icon-02.png"/>
          <p:cNvPicPr/>
          <p:nvPr/>
        </p:nvPicPr>
        <p:blipFill>
          <a:blip r:embed="rId4"/>
          <a:stretch/>
        </p:blipFill>
        <p:spPr>
          <a:xfrm>
            <a:off x="1009440" y="3087000"/>
            <a:ext cx="1389600" cy="674280"/>
          </a:xfrm>
          <a:prstGeom prst="rect">
            <a:avLst/>
          </a:prstGeom>
          <a:ln w="12600">
            <a:noFill/>
          </a:ln>
        </p:spPr>
      </p:pic>
      <p:pic>
        <p:nvPicPr>
          <p:cNvPr id="167" name="cardiopack_icon-03.png"/>
          <p:cNvPicPr/>
          <p:nvPr/>
        </p:nvPicPr>
        <p:blipFill>
          <a:blip r:embed="rId5"/>
          <a:stretch/>
        </p:blipFill>
        <p:spPr>
          <a:xfrm>
            <a:off x="1207800" y="5004000"/>
            <a:ext cx="992880" cy="1300680"/>
          </a:xfrm>
          <a:prstGeom prst="rect">
            <a:avLst/>
          </a:prstGeom>
          <a:ln w="12600">
            <a:noFill/>
          </a:ln>
        </p:spPr>
      </p:pic>
      <p:pic>
        <p:nvPicPr>
          <p:cNvPr id="168" name="cardiopack_icon-04.png"/>
          <p:cNvPicPr/>
          <p:nvPr/>
        </p:nvPicPr>
        <p:blipFill>
          <a:blip r:embed="rId6"/>
          <a:stretch/>
        </p:blipFill>
        <p:spPr>
          <a:xfrm>
            <a:off x="7775280" y="2996280"/>
            <a:ext cx="1307160" cy="940680"/>
          </a:xfrm>
          <a:prstGeom prst="rect">
            <a:avLst/>
          </a:prstGeom>
          <a:ln w="12600">
            <a:noFill/>
          </a:ln>
        </p:spPr>
      </p:pic>
      <p:sp>
        <p:nvSpPr>
          <p:cNvPr id="169" name="CustomShape 3"/>
          <p:cNvSpPr/>
          <p:nvPr/>
        </p:nvSpPr>
        <p:spPr>
          <a:xfrm>
            <a:off x="2719800" y="2758320"/>
            <a:ext cx="3796920" cy="14619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600" b="1" strike="noStrike" cap="all" spc="-1" dirty="0" smtClean="0">
                <a:solidFill>
                  <a:srgbClr val="F95444"/>
                </a:solidFill>
                <a:latin typeface="Arial"/>
                <a:ea typeface="Arial"/>
              </a:rPr>
              <a:t>POTASSIUM</a:t>
            </a:r>
            <a:endParaRPr lang="ru-RU" sz="3600" b="0" strike="noStrike" spc="-1" dirty="0">
              <a:latin typeface="Arial"/>
            </a:endParaRPr>
          </a:p>
          <a:p>
            <a:pPr>
              <a:lnSpc>
                <a:spcPct val="100000"/>
              </a:lnSpc>
            </a:pPr>
            <a:r>
              <a:rPr lang="en-US" b="1" spc="-1" dirty="0" smtClean="0">
                <a:solidFill>
                  <a:srgbClr val="535353"/>
                </a:solidFill>
                <a:latin typeface="Arial"/>
              </a:rPr>
              <a:t>to support water-salt balance</a:t>
            </a:r>
            <a:endParaRPr lang="ru-RU" sz="1800" b="0" strike="noStrike" spc="-1" dirty="0">
              <a:latin typeface="Arial"/>
            </a:endParaRPr>
          </a:p>
        </p:txBody>
      </p:sp>
      <p:sp>
        <p:nvSpPr>
          <p:cNvPr id="170" name="CustomShape 4"/>
          <p:cNvSpPr/>
          <p:nvPr/>
        </p:nvSpPr>
        <p:spPr>
          <a:xfrm>
            <a:off x="2823840" y="5082480"/>
            <a:ext cx="3516840" cy="913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6554A"/>
                </a:solidFill>
                <a:ea typeface="Arial"/>
              </a:rPr>
              <a:t>Coenzyme </a:t>
            </a:r>
            <a:r>
              <a:rPr lang="en-US" sz="3600" b="1" cap="all" spc="-1" dirty="0" smtClean="0">
                <a:solidFill>
                  <a:srgbClr val="F6554A"/>
                </a:solidFill>
                <a:ea typeface="Arial"/>
              </a:rPr>
              <a:t>Q10</a:t>
            </a:r>
          </a:p>
          <a:p>
            <a:pPr>
              <a:lnSpc>
                <a:spcPct val="100000"/>
              </a:lnSpc>
            </a:pPr>
            <a:r>
              <a:rPr lang="en-US" b="1" spc="-1" dirty="0">
                <a:solidFill>
                  <a:srgbClr val="535353"/>
                </a:solidFill>
                <a:latin typeface="Arial"/>
                <a:ea typeface="Arial"/>
              </a:rPr>
              <a:t>t</a:t>
            </a:r>
            <a:r>
              <a:rPr lang="en-US" sz="1800" b="1" strike="noStrike" spc="-1" dirty="0" smtClean="0">
                <a:solidFill>
                  <a:srgbClr val="535353"/>
                </a:solidFill>
                <a:latin typeface="Arial"/>
                <a:ea typeface="Arial"/>
              </a:rPr>
              <a:t>o boost energy</a:t>
            </a:r>
            <a:endParaRPr lang="ru-RU" sz="1800" b="0" strike="noStrike" spc="-1" dirty="0">
              <a:latin typeface="Arial"/>
            </a:endParaRPr>
          </a:p>
        </p:txBody>
      </p:sp>
      <p:sp>
        <p:nvSpPr>
          <p:cNvPr id="171" name="CustomShape 5"/>
          <p:cNvSpPr/>
          <p:nvPr/>
        </p:nvSpPr>
        <p:spPr>
          <a:xfrm>
            <a:off x="9424440" y="2758320"/>
            <a:ext cx="3177000" cy="118764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strike="noStrike" cap="all" spc="-1" dirty="0" smtClean="0">
                <a:solidFill>
                  <a:srgbClr val="F6554A"/>
                </a:solidFill>
                <a:latin typeface="Arial"/>
                <a:ea typeface="Arial"/>
              </a:rPr>
              <a:t>TAURINE</a:t>
            </a:r>
            <a:endParaRPr lang="ru-RU" sz="3600" b="0" strike="noStrike" spc="-1" dirty="0">
              <a:latin typeface="Arial"/>
            </a:endParaRPr>
          </a:p>
          <a:p>
            <a:pPr>
              <a:lnSpc>
                <a:spcPct val="100000"/>
              </a:lnSpc>
            </a:pPr>
            <a:r>
              <a:rPr lang="en-US" b="1" spc="-1" dirty="0">
                <a:solidFill>
                  <a:srgbClr val="535353"/>
                </a:solidFill>
                <a:ea typeface="Arial"/>
              </a:rPr>
              <a:t>to strengthen heart</a:t>
            </a:r>
          </a:p>
          <a:p>
            <a:pPr>
              <a:lnSpc>
                <a:spcPct val="100000"/>
              </a:lnSpc>
            </a:pPr>
            <a:r>
              <a:rPr lang="en-US" b="1" spc="-1" dirty="0">
                <a:solidFill>
                  <a:srgbClr val="535353"/>
                </a:solidFill>
                <a:ea typeface="Arial"/>
              </a:rPr>
              <a:t>muscles</a:t>
            </a:r>
            <a:endParaRPr lang="ru-RU"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cardiopack_fon-01.png"/>
          <p:cNvPicPr/>
          <p:nvPr/>
        </p:nvPicPr>
        <p:blipFill>
          <a:blip r:embed="rId3"/>
          <a:stretch/>
        </p:blipFill>
        <p:spPr>
          <a:xfrm>
            <a:off x="-58680" y="-36360"/>
            <a:ext cx="13121640" cy="7387560"/>
          </a:xfrm>
          <a:prstGeom prst="rect">
            <a:avLst/>
          </a:prstGeom>
          <a:ln w="12600">
            <a:noFill/>
          </a:ln>
        </p:spPr>
      </p:pic>
      <p:sp>
        <p:nvSpPr>
          <p:cNvPr id="173" name="CustomShape 1"/>
          <p:cNvSpPr/>
          <p:nvPr/>
        </p:nvSpPr>
        <p:spPr>
          <a:xfrm>
            <a:off x="608400" y="1217520"/>
            <a:ext cx="6389640"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3600" b="1" cap="all" spc="-1" dirty="0">
                <a:solidFill>
                  <a:srgbClr val="FFFFFF"/>
                </a:solidFill>
                <a:ea typeface="Arial"/>
              </a:rPr>
              <a:t>Everything your heart </a:t>
            </a:r>
            <a:endParaRPr lang="en-US" sz="3600" b="1" cap="all" spc="-1" dirty="0" smtClean="0">
              <a:solidFill>
                <a:srgbClr val="FFFFFF"/>
              </a:solidFill>
              <a:ea typeface="Arial"/>
            </a:endParaRPr>
          </a:p>
          <a:p>
            <a:pPr>
              <a:lnSpc>
                <a:spcPct val="100000"/>
              </a:lnSpc>
            </a:pPr>
            <a:r>
              <a:rPr lang="en-US" sz="3600" b="1" cap="all" spc="-1" dirty="0" smtClean="0">
                <a:solidFill>
                  <a:srgbClr val="FFFFFF"/>
                </a:solidFill>
                <a:ea typeface="Arial"/>
              </a:rPr>
              <a:t>needs </a:t>
            </a:r>
            <a:r>
              <a:rPr lang="en-US" sz="3600" b="1" cap="all" spc="-1" dirty="0">
                <a:solidFill>
                  <a:srgbClr val="FFFFFF"/>
                </a:solidFill>
                <a:ea typeface="Arial"/>
              </a:rPr>
              <a:t>in one box!</a:t>
            </a:r>
            <a:endParaRPr lang="ru-RU" sz="3600" b="0" strike="noStrike" spc="-1" dirty="0">
              <a:latin typeface="Arial"/>
            </a:endParaRPr>
          </a:p>
        </p:txBody>
      </p:sp>
      <p:sp>
        <p:nvSpPr>
          <p:cNvPr id="175" name="CustomShape 2"/>
          <p:cNvSpPr/>
          <p:nvPr/>
        </p:nvSpPr>
        <p:spPr>
          <a:xfrm>
            <a:off x="604080" y="2450160"/>
            <a:ext cx="6063480" cy="35193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b="1" spc="-1" dirty="0">
                <a:solidFill>
                  <a:srgbClr val="FFFFFF"/>
                </a:solidFill>
                <a:ea typeface="Arial"/>
              </a:rPr>
              <a:t>Coral Club experts have developed this set</a:t>
            </a:r>
          </a:p>
          <a:p>
            <a:pPr>
              <a:lnSpc>
                <a:spcPct val="100000"/>
              </a:lnSpc>
            </a:pPr>
            <a:r>
              <a:rPr lang="en-US" b="1" spc="-1" dirty="0">
                <a:solidFill>
                  <a:srgbClr val="FFFFFF"/>
                </a:solidFill>
                <a:ea typeface="Arial"/>
              </a:rPr>
              <a:t>for </a:t>
            </a:r>
            <a:r>
              <a:rPr lang="en-US" b="1" spc="-1" dirty="0" smtClean="0">
                <a:solidFill>
                  <a:srgbClr val="FFFFFF"/>
                </a:solidFill>
                <a:ea typeface="Arial"/>
              </a:rPr>
              <a:t>heart </a:t>
            </a:r>
            <a:r>
              <a:rPr lang="en-US" b="1" spc="-1" dirty="0">
                <a:solidFill>
                  <a:srgbClr val="FFFFFF"/>
                </a:solidFill>
                <a:ea typeface="Arial"/>
              </a:rPr>
              <a:t>health tailored </a:t>
            </a:r>
            <a:r>
              <a:rPr lang="en-US" b="1" spc="-1" dirty="0" smtClean="0">
                <a:solidFill>
                  <a:srgbClr val="FFFFFF"/>
                </a:solidFill>
                <a:ea typeface="Arial"/>
              </a:rPr>
              <a:t>to the requirements of </a:t>
            </a:r>
            <a:endParaRPr lang="en-US" b="1" spc="-1" dirty="0">
              <a:solidFill>
                <a:srgbClr val="FFFFFF"/>
              </a:solidFill>
              <a:ea typeface="Arial"/>
            </a:endParaRPr>
          </a:p>
          <a:p>
            <a:pPr>
              <a:lnSpc>
                <a:spcPct val="100000"/>
              </a:lnSpc>
            </a:pPr>
            <a:r>
              <a:rPr lang="en-US" b="1" spc="-1" dirty="0">
                <a:solidFill>
                  <a:srgbClr val="FFFFFF"/>
                </a:solidFill>
                <a:ea typeface="Arial"/>
              </a:rPr>
              <a:t>the cardiovascular </a:t>
            </a:r>
            <a:r>
              <a:rPr lang="en-US" b="1" spc="-1" dirty="0" smtClean="0">
                <a:solidFill>
                  <a:srgbClr val="FFFFFF"/>
                </a:solidFill>
                <a:ea typeface="Arial"/>
              </a:rPr>
              <a:t>system.</a:t>
            </a:r>
            <a:endParaRPr lang="en-US" b="1" spc="-1" dirty="0">
              <a:solidFill>
                <a:srgbClr val="FFFFFF"/>
              </a:solidFill>
              <a:ea typeface="Arial"/>
            </a:endParaRPr>
          </a:p>
          <a:p>
            <a:pPr>
              <a:lnSpc>
                <a:spcPct val="100000"/>
              </a:lnSpc>
            </a:pPr>
            <a:r>
              <a:rPr lang="ru-RU" sz="1800" b="1" strike="noStrike" spc="-1" dirty="0" smtClean="0">
                <a:solidFill>
                  <a:srgbClr val="FFFFFF"/>
                </a:solidFill>
                <a:latin typeface="Arial"/>
                <a:ea typeface="Arial"/>
              </a:rPr>
              <a:t> </a:t>
            </a:r>
            <a:endParaRPr lang="ru-RU" sz="1800" b="0" strike="noStrike" spc="-1" dirty="0">
              <a:latin typeface="Arial"/>
            </a:endParaRPr>
          </a:p>
          <a:p>
            <a:pPr>
              <a:lnSpc>
                <a:spcPct val="100000"/>
              </a:lnSpc>
            </a:pPr>
            <a:endParaRPr lang="ru-RU" sz="1800" b="0" strike="noStrike" spc="-1" dirty="0">
              <a:latin typeface="Arial"/>
            </a:endParaRPr>
          </a:p>
          <a:p>
            <a:pPr>
              <a:lnSpc>
                <a:spcPct val="100000"/>
              </a:lnSpc>
            </a:pPr>
            <a:r>
              <a:rPr lang="en-US" b="1" cap="all" spc="-1" dirty="0" smtClean="0">
                <a:solidFill>
                  <a:srgbClr val="FFFFFF"/>
                </a:solidFill>
                <a:ea typeface="Arial"/>
              </a:rPr>
              <a:t>Enhancing each </a:t>
            </a:r>
            <a:r>
              <a:rPr lang="en-US" b="1" cap="all" spc="-1" dirty="0">
                <a:solidFill>
                  <a:srgbClr val="FFFFFF"/>
                </a:solidFill>
                <a:ea typeface="Arial"/>
              </a:rPr>
              <a:t>other’s </a:t>
            </a:r>
            <a:r>
              <a:rPr lang="en-US" b="1" cap="all" spc="-1" dirty="0" smtClean="0">
                <a:solidFill>
                  <a:srgbClr val="FFFFFF"/>
                </a:solidFill>
                <a:ea typeface="Arial"/>
              </a:rPr>
              <a:t>effect,</a:t>
            </a:r>
            <a:endParaRPr lang="en-US" b="1" cap="all" spc="-1" dirty="0">
              <a:solidFill>
                <a:srgbClr val="FFFFFF"/>
              </a:solidFill>
              <a:ea typeface="Arial"/>
            </a:endParaRPr>
          </a:p>
          <a:p>
            <a:pPr>
              <a:lnSpc>
                <a:spcPct val="100000"/>
              </a:lnSpc>
            </a:pPr>
            <a:r>
              <a:rPr lang="en-US" b="1" cap="all" spc="-1" dirty="0">
                <a:solidFill>
                  <a:srgbClr val="FFFFFF"/>
                </a:solidFill>
                <a:ea typeface="Arial"/>
              </a:rPr>
              <a:t>the nutrients in this set have</a:t>
            </a:r>
          </a:p>
          <a:p>
            <a:pPr>
              <a:lnSpc>
                <a:spcPct val="100000"/>
              </a:lnSpc>
            </a:pPr>
            <a:r>
              <a:rPr lang="en-US" b="1" cap="all" spc="-1" dirty="0" smtClean="0">
                <a:solidFill>
                  <a:srgbClr val="FFFFFF"/>
                </a:solidFill>
                <a:ea typeface="Arial"/>
              </a:rPr>
              <a:t>A maximum </a:t>
            </a:r>
            <a:r>
              <a:rPr lang="en-US" b="1" cap="all" spc="-1" dirty="0">
                <a:solidFill>
                  <a:srgbClr val="FFFFFF"/>
                </a:solidFill>
                <a:ea typeface="Arial"/>
              </a:rPr>
              <a:t>synergistic effect:</a:t>
            </a:r>
          </a:p>
          <a:p>
            <a:pPr>
              <a:lnSpc>
                <a:spcPct val="150000"/>
              </a:lnSpc>
            </a:pPr>
            <a:r>
              <a:rPr lang="en-US" b="1" spc="-1" dirty="0">
                <a:solidFill>
                  <a:srgbClr val="FFFFFF"/>
                </a:solidFill>
                <a:ea typeface="Arial"/>
              </a:rPr>
              <a:t>they strengthen the heart muscle</a:t>
            </a:r>
          </a:p>
          <a:p>
            <a:pPr>
              <a:lnSpc>
                <a:spcPct val="150000"/>
              </a:lnSpc>
            </a:pPr>
            <a:r>
              <a:rPr lang="en-US" b="1" spc="-1" dirty="0">
                <a:solidFill>
                  <a:srgbClr val="FFFFFF"/>
                </a:solidFill>
                <a:ea typeface="Arial"/>
              </a:rPr>
              <a:t>saturate heart cells with extra energy</a:t>
            </a:r>
          </a:p>
          <a:p>
            <a:pPr>
              <a:lnSpc>
                <a:spcPct val="150000"/>
              </a:lnSpc>
            </a:pPr>
            <a:r>
              <a:rPr lang="en-US" b="1" spc="-1" dirty="0">
                <a:solidFill>
                  <a:srgbClr val="FFFFFF"/>
                </a:solidFill>
                <a:ea typeface="Arial"/>
              </a:rPr>
              <a:t>ensure a healthy heart rate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920" y="790220"/>
            <a:ext cx="4899413" cy="5821086"/>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2499</TotalTime>
  <Words>1571</Words>
  <Application>Microsoft Office PowerPoint</Application>
  <PresentationFormat>Custom</PresentationFormat>
  <Paragraphs>238</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DejaVu Sans</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Васина Алла</dc:creator>
  <dc:description/>
  <cp:lastModifiedBy>Windows User</cp:lastModifiedBy>
  <cp:revision>49</cp:revision>
  <cp:lastPrinted>2019-09-16T09:46:27Z</cp:lastPrinted>
  <dcterms:modified xsi:type="dcterms:W3CDTF">2019-09-24T20:20:51Z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16</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